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6"/>
  </p:sldMasterIdLst>
  <p:notesMasterIdLst>
    <p:notesMasterId r:id="rId14"/>
  </p:notesMasterIdLst>
  <p:handoutMasterIdLst>
    <p:handoutMasterId r:id="rId15"/>
  </p:handoutMasterIdLst>
  <p:sldIdLst>
    <p:sldId id="270" r:id="rId7"/>
    <p:sldId id="2142533210" r:id="rId8"/>
    <p:sldId id="859" r:id="rId9"/>
    <p:sldId id="8647" r:id="rId10"/>
    <p:sldId id="2142533212" r:id="rId11"/>
    <p:sldId id="259" r:id="rId12"/>
    <p:sldId id="860" r:id="rId13"/>
  </p:sldIdLst>
  <p:sldSz cx="12192000" cy="6858000"/>
  <p:notesSz cx="6797675" cy="9926638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Harlow Solid Italic" panose="04030604020F02020D02" pitchFamily="82" charset="0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B0C58-4B9F-4BF2-8D14-4C7E7855EF5E}">
          <p14:sldIdLst>
            <p14:sldId id="270"/>
            <p14:sldId id="2142533210"/>
            <p14:sldId id="859"/>
            <p14:sldId id="8647"/>
            <p14:sldId id="2142533212"/>
            <p14:sldId id="259"/>
            <p14:sldId id="86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820" userDrawn="1">
          <p15:clr>
            <a:srgbClr val="A4A3A4"/>
          </p15:clr>
        </p15:guide>
        <p15:guide id="4" orient="horz" pos="2750" userDrawn="1">
          <p15:clr>
            <a:srgbClr val="A4A3A4"/>
          </p15:clr>
        </p15:guide>
        <p15:guide id="5" pos="533" userDrawn="1">
          <p15:clr>
            <a:srgbClr val="A4A3A4"/>
          </p15:clr>
        </p15:guide>
        <p15:guide id="6" orient="horz" pos="2520" userDrawn="1">
          <p15:clr>
            <a:srgbClr val="A4A3A4"/>
          </p15:clr>
        </p15:guide>
        <p15:guide id="7" orient="horz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3DF"/>
    <a:srgbClr val="E72582"/>
    <a:srgbClr val="AFCA0B"/>
    <a:srgbClr val="5A328A"/>
    <a:srgbClr val="50AF47"/>
    <a:srgbClr val="0D56C4"/>
    <a:srgbClr val="2C0A46"/>
    <a:srgbClr val="ABC3A4"/>
    <a:srgbClr val="371F57"/>
    <a:srgbClr val="243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05CD60-F786-4643-BD7B-31332BAF3262}" v="1" dt="2021-05-13T07:19:58.120"/>
    <p1510:client id="{D5C11CDA-651F-51AF-E382-60CAE3697935}" v="1" dt="2022-04-04T10:28:47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6619" autoAdjust="0"/>
  </p:normalViewPr>
  <p:slideViewPr>
    <p:cSldViewPr snapToGrid="0" snapToObjects="1">
      <p:cViewPr varScale="1">
        <p:scale>
          <a:sx n="98" d="100"/>
          <a:sy n="98" d="100"/>
        </p:scale>
        <p:origin x="68" y="112"/>
      </p:cViewPr>
      <p:guideLst>
        <p:guide pos="3840"/>
        <p:guide orient="horz" pos="2160"/>
        <p:guide orient="horz" pos="1820"/>
        <p:guide orient="horz" pos="2750"/>
        <p:guide pos="533"/>
        <p:guide orient="horz" pos="2520"/>
        <p:guide orient="horz" pos="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4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5CE5CA-D446-4DAB-B505-3A01365BFA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DB381-0697-4421-AF79-CD36979F26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7147D-FBEF-4C7F-B1BF-C802CA239F0C}" type="datetimeFigureOut">
              <a:rPr lang="en-GB" smtClean="0">
                <a:latin typeface="Arial" panose="020B0604020202020204" pitchFamily="34" charset="0"/>
              </a:rPr>
              <a:t>04/06/2022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BB9E0-1CE6-473D-A33C-98290A63A1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0B90C-D5E5-4C7A-9925-5F7C43FBFA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016FC-F9D5-4F5F-99D8-6BD751CC7844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1770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FB46F1D-498B-4B94-945E-1B74F25D5421}" type="datetimeFigureOut">
              <a:rPr lang="en-GB" smtClean="0"/>
              <a:pPr/>
              <a:t>04/06/2022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4C64DD1-0BC7-41D2-AB1F-FB4EDFA768A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6996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7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a journey …. Aim is to be viewed on the same level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buckets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– we are experts … we have end market roles ….. Regional exposure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Finance – our core ….. Better visibility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Value – enhancements … simplify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 –support audit …. Priortise Sox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Must and want to go further …. Commercial acumen …. Influence and use our expertise … deliver tangible benefits … allow EM to focus on winning in markets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on a journey but are passionate and embracing the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001FD-7E5C-4189-A490-B6A57896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50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a journey …. Aim is to be viewed on the same level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buckets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– we are experts … we have end market roles ….. Regional exposure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Finance – our core ….. Better visibility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Value – enhancements … simplify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 –support audit …. Priortise Sox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Must and want to go further …. Commercial acumen …. Influence and use our expertise … deliver tangible benefits … allow EM to focus on winning in markets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on a journey but are passionate and embracing the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001FD-7E5C-4189-A490-B6A57896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47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3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32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61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44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28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43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70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6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BA5D8C-D92C-4363-B269-33767B22D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5" y="536"/>
            <a:ext cx="12188189" cy="685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ACF18A-F05E-465B-878C-370661CB22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451"/>
          <a:stretch/>
        </p:blipFill>
        <p:spPr>
          <a:xfrm>
            <a:off x="0" y="1"/>
            <a:ext cx="12191522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76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27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Co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5" y="479181"/>
            <a:ext cx="8734274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70E31B46-83DA-B24E-A8E0-0E70659E6B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71550" y="1302185"/>
            <a:ext cx="10247313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20" name="Graphic 29">
            <a:extLst>
              <a:ext uri="{FF2B5EF4-FFF2-40B4-BE49-F238E27FC236}">
                <a16:creationId xmlns:a16="http://schemas.microsoft.com/office/drawing/2014/main" id="{594A2571-2F4F-4538-9E5B-4367EF9DD9DB}"/>
              </a:ext>
            </a:extLst>
          </p:cNvPr>
          <p:cNvGrpSpPr/>
          <p:nvPr userDrawn="1"/>
        </p:nvGrpSpPr>
        <p:grpSpPr>
          <a:xfrm>
            <a:off x="-600" y="6688800"/>
            <a:ext cx="12184309" cy="159238"/>
            <a:chOff x="-600" y="6685200"/>
            <a:chExt cx="12184309" cy="16045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EB8E1E6-B54B-4797-B158-EBF6A7CB1DB7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EDF4309-25A4-4153-9FD1-38A662C9A85E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67B8954-7051-4F28-8DFF-1F744200A478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1D6201-8C1C-44E9-AF2C-905F25058FE6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C4AA48-DFE0-4EAF-9A14-C5478DCB153D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1702B-9A26-44EB-B815-46E920BB3115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1110A1-B087-491A-B2F4-3321BBF04F63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A0AACA-51B3-4EAE-8872-51B37996E4A9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58CBD6-E8EC-42AD-9D62-2F814C136295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EE58D5-0853-49B5-8F96-FD9CC95EC4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5004" y="93716"/>
            <a:ext cx="1469737" cy="110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31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61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C5BD20-D615-40E8-A19D-C910C8416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5" y="536"/>
            <a:ext cx="12188190" cy="6856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B3ABB-58BD-4ED6-A01D-BA9A8E068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451"/>
          <a:stretch/>
        </p:blipFill>
        <p:spPr>
          <a:xfrm>
            <a:off x="1905" y="1"/>
            <a:ext cx="1219152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343" y="1144273"/>
            <a:ext cx="10957132" cy="2387600"/>
          </a:xfrm>
        </p:spPr>
        <p:txBody>
          <a:bodyPr anchor="b">
            <a:noAutofit/>
          </a:bodyPr>
          <a:lstStyle>
            <a:lvl1pPr algn="l">
              <a:defRPr sz="3600" b="1" cap="none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343" y="3799025"/>
            <a:ext cx="7635020" cy="796836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81008" indent="0" algn="ctr">
              <a:buNone/>
              <a:defRPr sz="1667"/>
            </a:lvl2pPr>
            <a:lvl3pPr marL="762015" indent="0" algn="ctr">
              <a:buNone/>
              <a:defRPr sz="1500"/>
            </a:lvl3pPr>
            <a:lvl4pPr marL="1143023" indent="0" algn="ctr">
              <a:buNone/>
              <a:defRPr sz="1334"/>
            </a:lvl4pPr>
            <a:lvl5pPr marL="1524031" indent="0" algn="ctr">
              <a:buNone/>
              <a:defRPr sz="1334"/>
            </a:lvl5pPr>
            <a:lvl6pPr marL="1905038" indent="0" algn="ctr">
              <a:buNone/>
              <a:defRPr sz="1334"/>
            </a:lvl6pPr>
            <a:lvl7pPr marL="2286046" indent="0" algn="ctr">
              <a:buNone/>
              <a:defRPr sz="1334"/>
            </a:lvl7pPr>
            <a:lvl8pPr marL="2667054" indent="0" algn="ctr">
              <a:buNone/>
              <a:defRPr sz="1334"/>
            </a:lvl8pPr>
            <a:lvl9pPr marL="3048061" indent="0" algn="ctr">
              <a:buNone/>
              <a:defRPr sz="133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4EC7C-9AF4-4E62-AA9A-7F1EDCE11C3F}"/>
              </a:ext>
            </a:extLst>
          </p:cNvPr>
          <p:cNvSpPr/>
          <p:nvPr userDrawn="1"/>
        </p:nvSpPr>
        <p:spPr>
          <a:xfrm>
            <a:off x="5855390" y="650696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| </a:t>
            </a:r>
            <a:fld id="{D66FD445-E961-41A1-9368-3ADBBB68C55E}" type="slidenum">
              <a:rPr lang="en-GB" sz="1000" smtClean="0">
                <a:solidFill>
                  <a:schemeClr val="bg1"/>
                </a:solidFill>
              </a:rPr>
              <a:t>‹#›</a:t>
            </a:fld>
            <a:r>
              <a:rPr lang="en-GB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78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2745">
          <p15:clr>
            <a:srgbClr val="FBAE40"/>
          </p15:clr>
        </p15:guide>
        <p15:guide id="5" pos="1066">
          <p15:clr>
            <a:srgbClr val="FBAE40"/>
          </p15:clr>
        </p15:guide>
        <p15:guide id="6" pos="523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C5BD20-D615-40E8-A19D-C910C8416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5" y="536"/>
            <a:ext cx="12188190" cy="6856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B3ABB-58BD-4ED6-A01D-BA9A8E068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451"/>
          <a:stretch/>
        </p:blipFill>
        <p:spPr>
          <a:xfrm>
            <a:off x="239" y="1"/>
            <a:ext cx="1219152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343" y="1144273"/>
            <a:ext cx="10503315" cy="2387600"/>
          </a:xfrm>
        </p:spPr>
        <p:txBody>
          <a:bodyPr anchor="b">
            <a:noAutofit/>
          </a:bodyPr>
          <a:lstStyle>
            <a:lvl1pPr algn="l">
              <a:defRPr sz="3600" b="1" cap="none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9B1FC-D2A8-46DD-834A-8CC3E97D1FAB}"/>
              </a:ext>
            </a:extLst>
          </p:cNvPr>
          <p:cNvSpPr/>
          <p:nvPr userDrawn="1"/>
        </p:nvSpPr>
        <p:spPr>
          <a:xfrm>
            <a:off x="5855390" y="6526294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| </a:t>
            </a:r>
            <a:fld id="{D66FD445-E961-41A1-9368-3ADBBB68C55E}" type="slidenum">
              <a:rPr lang="en-GB" sz="1000" smtClean="0">
                <a:solidFill>
                  <a:schemeClr val="bg1"/>
                </a:solidFill>
              </a:rPr>
              <a:t>‹#›</a:t>
            </a:fld>
            <a:r>
              <a:rPr lang="en-GB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189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820">
          <p15:clr>
            <a:srgbClr val="FBAE40"/>
          </p15:clr>
        </p15:guide>
        <p15:guide id="4" orient="horz" pos="2745">
          <p15:clr>
            <a:srgbClr val="FBAE40"/>
          </p15:clr>
        </p15:guide>
        <p15:guide id="5" pos="1066">
          <p15:clr>
            <a:srgbClr val="FBAE40"/>
          </p15:clr>
        </p15:guide>
        <p15:guide id="6" pos="523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9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6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9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8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71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8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2D7111-9B12-A222-0727-A8383C42AF44}"/>
              </a:ext>
            </a:extLst>
          </p:cNvPr>
          <p:cNvSpPr/>
          <p:nvPr userDrawn="1"/>
        </p:nvSpPr>
        <p:spPr>
          <a:xfrm>
            <a:off x="5855390" y="6475253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| </a:t>
            </a:r>
            <a:fld id="{D66FD445-E961-41A1-9368-3ADBBB68C55E}" type="slidenum">
              <a:rPr lang="en-GB" sz="1000" smtClean="0">
                <a:solidFill>
                  <a:schemeClr val="bg1"/>
                </a:solidFill>
              </a:rPr>
              <a:t>‹#›</a:t>
            </a:fld>
            <a:r>
              <a:rPr lang="en-GB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3" name="Picture 30">
            <a:extLst>
              <a:ext uri="{FF2B5EF4-FFF2-40B4-BE49-F238E27FC236}">
                <a16:creationId xmlns:a16="http://schemas.microsoft.com/office/drawing/2014/main" id="{8D1D4FD1-755B-A28E-BAE9-CD49D189C18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0630192" y="363529"/>
            <a:ext cx="1169652" cy="49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5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04" r:id="rId20"/>
    <p:sldLayoutId id="2147483706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34" userDrawn="1">
          <p15:clr>
            <a:srgbClr val="F26B43"/>
          </p15:clr>
        </p15:guide>
        <p15:guide id="4" pos="7434" userDrawn="1">
          <p15:clr>
            <a:srgbClr val="F26B43"/>
          </p15:clr>
        </p15:guide>
        <p15:guide id="5" orient="horz" pos="300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2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customXml" Target="../../customXml/item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9E6452A6-DBCB-4EF5-A283-5CEDE0A4C0E9}"/>
              </a:ext>
            </a:extLst>
          </p:cNvPr>
          <p:cNvSpPr/>
          <p:nvPr/>
        </p:nvSpPr>
        <p:spPr>
          <a:xfrm>
            <a:off x="6527675" y="809334"/>
            <a:ext cx="3670891" cy="3670888"/>
          </a:xfrm>
          <a:prstGeom prst="ellipse">
            <a:avLst/>
          </a:prstGeom>
          <a:gradFill>
            <a:gsLst>
              <a:gs pos="0">
                <a:schemeClr val="bg1"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GB" sz="9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868942-7034-4D85-B5BF-B2564EB55455}"/>
              </a:ext>
            </a:extLst>
          </p:cNvPr>
          <p:cNvGrpSpPr/>
          <p:nvPr/>
        </p:nvGrpSpPr>
        <p:grpSpPr>
          <a:xfrm>
            <a:off x="1237779" y="1415617"/>
            <a:ext cx="2557710" cy="414586"/>
            <a:chOff x="11552485" y="3832999"/>
            <a:chExt cx="11694782" cy="1895637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943E3DC-C872-4D9E-A956-BF99B8570D46}"/>
                </a:ext>
              </a:extLst>
            </p:cNvPr>
            <p:cNvSpPr/>
            <p:nvPr/>
          </p:nvSpPr>
          <p:spPr>
            <a:xfrm>
              <a:off x="14060289" y="3853097"/>
              <a:ext cx="1460726" cy="1872084"/>
            </a:xfrm>
            <a:custGeom>
              <a:avLst/>
              <a:gdLst>
                <a:gd name="connsiteX0" fmla="*/ 1204083 w 1460726"/>
                <a:gd name="connsiteY0" fmla="*/ 897449 h 1872084"/>
                <a:gd name="connsiteX1" fmla="*/ 1242180 w 1460726"/>
                <a:gd name="connsiteY1" fmla="*/ 916761 h 1872084"/>
                <a:gd name="connsiteX2" fmla="*/ 1443900 w 1460726"/>
                <a:gd name="connsiteY2" fmla="*/ 1228602 h 1872084"/>
                <a:gd name="connsiteX3" fmla="*/ 983652 w 1460726"/>
                <a:gd name="connsiteY3" fmla="*/ 1848866 h 1872084"/>
                <a:gd name="connsiteX4" fmla="*/ 768520 w 1460726"/>
                <a:gd name="connsiteY4" fmla="*/ 1871633 h 1872084"/>
                <a:gd name="connsiteX5" fmla="*/ 40690 w 1460726"/>
                <a:gd name="connsiteY5" fmla="*/ 1871633 h 1872084"/>
                <a:gd name="connsiteX6" fmla="*/ 0 w 1460726"/>
                <a:gd name="connsiteY6" fmla="*/ 1868515 h 1872084"/>
                <a:gd name="connsiteX7" fmla="*/ 362600 w 1460726"/>
                <a:gd name="connsiteY7" fmla="*/ 2578 h 1872084"/>
                <a:gd name="connsiteX8" fmla="*/ 408512 w 1460726"/>
                <a:gd name="connsiteY8" fmla="*/ 624 h 1872084"/>
                <a:gd name="connsiteX9" fmla="*/ 969074 w 1460726"/>
                <a:gd name="connsiteY9" fmla="*/ 1676 h 1872084"/>
                <a:gd name="connsiteX10" fmla="*/ 1147351 w 1460726"/>
                <a:gd name="connsiteY10" fmla="*/ 25759 h 1872084"/>
                <a:gd name="connsiteX11" fmla="*/ 1459905 w 1460726"/>
                <a:gd name="connsiteY11" fmla="*/ 459406 h 1872084"/>
                <a:gd name="connsiteX12" fmla="*/ 1310221 w 1460726"/>
                <a:gd name="connsiteY12" fmla="*/ 809044 h 1872084"/>
                <a:gd name="connsiteX13" fmla="*/ 1204083 w 1460726"/>
                <a:gd name="connsiteY13" fmla="*/ 897449 h 1872084"/>
                <a:gd name="connsiteX14" fmla="*/ 302035 w 1460726"/>
                <a:gd name="connsiteY14" fmla="*/ 1645380 h 1872084"/>
                <a:gd name="connsiteX15" fmla="*/ 316538 w 1460726"/>
                <a:gd name="connsiteY15" fmla="*/ 1650376 h 1872084"/>
                <a:gd name="connsiteX16" fmla="*/ 822509 w 1460726"/>
                <a:gd name="connsiteY16" fmla="*/ 1648611 h 1872084"/>
                <a:gd name="connsiteX17" fmla="*/ 1173011 w 1460726"/>
                <a:gd name="connsiteY17" fmla="*/ 1234726 h 1872084"/>
                <a:gd name="connsiteX18" fmla="*/ 1056052 w 1460726"/>
                <a:gd name="connsiteY18" fmla="*/ 1063176 h 1872084"/>
                <a:gd name="connsiteX19" fmla="*/ 917039 w 1460726"/>
                <a:gd name="connsiteY19" fmla="*/ 1028235 h 1872084"/>
                <a:gd name="connsiteX20" fmla="*/ 438080 w 1460726"/>
                <a:gd name="connsiteY20" fmla="*/ 1027145 h 1872084"/>
                <a:gd name="connsiteX21" fmla="*/ 420460 w 1460726"/>
                <a:gd name="connsiteY21" fmla="*/ 1030602 h 1872084"/>
                <a:gd name="connsiteX22" fmla="*/ 302035 w 1460726"/>
                <a:gd name="connsiteY22" fmla="*/ 1645380 h 1872084"/>
                <a:gd name="connsiteX23" fmla="*/ 580588 w 1460726"/>
                <a:gd name="connsiteY23" fmla="*/ 217673 h 1872084"/>
                <a:gd name="connsiteX24" fmla="*/ 470542 w 1460726"/>
                <a:gd name="connsiteY24" fmla="*/ 814567 h 1872084"/>
                <a:gd name="connsiteX25" fmla="*/ 478920 w 1460726"/>
                <a:gd name="connsiteY25" fmla="*/ 817272 h 1872084"/>
                <a:gd name="connsiteX26" fmla="*/ 876311 w 1460726"/>
                <a:gd name="connsiteY26" fmla="*/ 816483 h 1872084"/>
                <a:gd name="connsiteX27" fmla="*/ 1141226 w 1460726"/>
                <a:gd name="connsiteY27" fmla="*/ 654927 h 1872084"/>
                <a:gd name="connsiteX28" fmla="*/ 1194202 w 1460726"/>
                <a:gd name="connsiteY28" fmla="*/ 470039 h 1872084"/>
                <a:gd name="connsiteX29" fmla="*/ 1010103 w 1460726"/>
                <a:gd name="connsiteY29" fmla="*/ 226314 h 1872084"/>
                <a:gd name="connsiteX30" fmla="*/ 965430 w 1460726"/>
                <a:gd name="connsiteY30" fmla="*/ 220679 h 1872084"/>
                <a:gd name="connsiteX31" fmla="*/ 694542 w 1460726"/>
                <a:gd name="connsiteY31" fmla="*/ 217598 h 1872084"/>
                <a:gd name="connsiteX32" fmla="*/ 580588 w 1460726"/>
                <a:gd name="connsiteY32" fmla="*/ 217561 h 187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60726" h="1872084">
                  <a:moveTo>
                    <a:pt x="1204083" y="897449"/>
                  </a:moveTo>
                  <a:cubicBezTo>
                    <a:pt x="1218097" y="904550"/>
                    <a:pt x="1230382" y="910261"/>
                    <a:pt x="1242180" y="916761"/>
                  </a:cubicBezTo>
                  <a:cubicBezTo>
                    <a:pt x="1365339" y="984615"/>
                    <a:pt x="1433794" y="1089589"/>
                    <a:pt x="1443900" y="1228602"/>
                  </a:cubicBezTo>
                  <a:cubicBezTo>
                    <a:pt x="1465353" y="1519892"/>
                    <a:pt x="1272424" y="1777518"/>
                    <a:pt x="983652" y="1848866"/>
                  </a:cubicBezTo>
                  <a:cubicBezTo>
                    <a:pt x="912830" y="1866373"/>
                    <a:pt x="840882" y="1871408"/>
                    <a:pt x="768520" y="1871633"/>
                  </a:cubicBezTo>
                  <a:cubicBezTo>
                    <a:pt x="525884" y="1872235"/>
                    <a:pt x="283287" y="1872235"/>
                    <a:pt x="40690" y="1871633"/>
                  </a:cubicBezTo>
                  <a:cubicBezTo>
                    <a:pt x="29042" y="1871633"/>
                    <a:pt x="17395" y="1869905"/>
                    <a:pt x="0" y="1868515"/>
                  </a:cubicBezTo>
                  <a:cubicBezTo>
                    <a:pt x="121054" y="1245735"/>
                    <a:pt x="241508" y="625809"/>
                    <a:pt x="362600" y="2578"/>
                  </a:cubicBezTo>
                  <a:cubicBezTo>
                    <a:pt x="379131" y="1826"/>
                    <a:pt x="393822" y="624"/>
                    <a:pt x="408512" y="624"/>
                  </a:cubicBezTo>
                  <a:cubicBezTo>
                    <a:pt x="595391" y="624"/>
                    <a:pt x="782270" y="-1329"/>
                    <a:pt x="969074" y="1676"/>
                  </a:cubicBezTo>
                  <a:cubicBezTo>
                    <a:pt x="1029264" y="2296"/>
                    <a:pt x="1089153" y="10385"/>
                    <a:pt x="1147351" y="25759"/>
                  </a:cubicBezTo>
                  <a:cubicBezTo>
                    <a:pt x="1355119" y="82417"/>
                    <a:pt x="1471740" y="244236"/>
                    <a:pt x="1459905" y="459406"/>
                  </a:cubicBezTo>
                  <a:cubicBezTo>
                    <a:pt x="1452617" y="592897"/>
                    <a:pt x="1404037" y="711960"/>
                    <a:pt x="1310221" y="809044"/>
                  </a:cubicBezTo>
                  <a:cubicBezTo>
                    <a:pt x="1279187" y="841168"/>
                    <a:pt x="1241391" y="866754"/>
                    <a:pt x="1204083" y="897449"/>
                  </a:cubicBezTo>
                  <a:close/>
                  <a:moveTo>
                    <a:pt x="302035" y="1645380"/>
                  </a:moveTo>
                  <a:cubicBezTo>
                    <a:pt x="310939" y="1648536"/>
                    <a:pt x="313757" y="1650414"/>
                    <a:pt x="316538" y="1650376"/>
                  </a:cubicBezTo>
                  <a:cubicBezTo>
                    <a:pt x="485195" y="1650376"/>
                    <a:pt x="654078" y="1655186"/>
                    <a:pt x="822509" y="1648611"/>
                  </a:cubicBezTo>
                  <a:cubicBezTo>
                    <a:pt x="1041512" y="1640044"/>
                    <a:pt x="1196343" y="1453015"/>
                    <a:pt x="1173011" y="1234726"/>
                  </a:cubicBezTo>
                  <a:cubicBezTo>
                    <a:pt x="1164708" y="1157254"/>
                    <a:pt x="1124957" y="1099770"/>
                    <a:pt x="1056052" y="1063176"/>
                  </a:cubicBezTo>
                  <a:cubicBezTo>
                    <a:pt x="1013221" y="1040490"/>
                    <a:pt x="965505" y="1028502"/>
                    <a:pt x="917039" y="1028235"/>
                  </a:cubicBezTo>
                  <a:cubicBezTo>
                    <a:pt x="757399" y="1026694"/>
                    <a:pt x="597683" y="1027220"/>
                    <a:pt x="438080" y="1027145"/>
                  </a:cubicBezTo>
                  <a:cubicBezTo>
                    <a:pt x="432107" y="1027837"/>
                    <a:pt x="426246" y="1028990"/>
                    <a:pt x="420460" y="1030602"/>
                  </a:cubicBezTo>
                  <a:cubicBezTo>
                    <a:pt x="381235" y="1234136"/>
                    <a:pt x="341748" y="1439065"/>
                    <a:pt x="302035" y="1645380"/>
                  </a:cubicBezTo>
                  <a:close/>
                  <a:moveTo>
                    <a:pt x="580588" y="217673"/>
                  </a:moveTo>
                  <a:cubicBezTo>
                    <a:pt x="555791" y="292026"/>
                    <a:pt x="466146" y="782369"/>
                    <a:pt x="470542" y="814567"/>
                  </a:cubicBezTo>
                  <a:cubicBezTo>
                    <a:pt x="473172" y="815890"/>
                    <a:pt x="475990" y="816803"/>
                    <a:pt x="478920" y="817272"/>
                  </a:cubicBezTo>
                  <a:cubicBezTo>
                    <a:pt x="611396" y="817460"/>
                    <a:pt x="743985" y="821030"/>
                    <a:pt x="876311" y="816483"/>
                  </a:cubicBezTo>
                  <a:cubicBezTo>
                    <a:pt x="992481" y="812501"/>
                    <a:pt x="1083442" y="758398"/>
                    <a:pt x="1141226" y="654927"/>
                  </a:cubicBezTo>
                  <a:cubicBezTo>
                    <a:pt x="1172786" y="598149"/>
                    <a:pt x="1190895" y="534906"/>
                    <a:pt x="1194202" y="470039"/>
                  </a:cubicBezTo>
                  <a:cubicBezTo>
                    <a:pt x="1201978" y="338728"/>
                    <a:pt x="1138559" y="254004"/>
                    <a:pt x="1010103" y="226314"/>
                  </a:cubicBezTo>
                  <a:cubicBezTo>
                    <a:pt x="995449" y="222959"/>
                    <a:pt x="980459" y="221073"/>
                    <a:pt x="965430" y="220679"/>
                  </a:cubicBezTo>
                  <a:cubicBezTo>
                    <a:pt x="875259" y="219251"/>
                    <a:pt x="784826" y="218425"/>
                    <a:pt x="694542" y="217598"/>
                  </a:cubicBezTo>
                  <a:cubicBezTo>
                    <a:pt x="657196" y="217297"/>
                    <a:pt x="619737" y="217561"/>
                    <a:pt x="580588" y="217561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00351C0-52AA-45A9-B148-C2D66B992777}"/>
                </a:ext>
              </a:extLst>
            </p:cNvPr>
            <p:cNvSpPr/>
            <p:nvPr/>
          </p:nvSpPr>
          <p:spPr>
            <a:xfrm>
              <a:off x="21677066" y="3855487"/>
              <a:ext cx="1570201" cy="1873149"/>
            </a:xfrm>
            <a:custGeom>
              <a:avLst/>
              <a:gdLst>
                <a:gd name="connsiteX0" fmla="*/ 0 w 1570201"/>
                <a:gd name="connsiteY0" fmla="*/ 1868417 h 1873149"/>
                <a:gd name="connsiteX1" fmla="*/ 362487 w 1570201"/>
                <a:gd name="connsiteY1" fmla="*/ 3119 h 1873149"/>
                <a:gd name="connsiteX2" fmla="*/ 400885 w 1570201"/>
                <a:gd name="connsiteY2" fmla="*/ 113 h 1873149"/>
                <a:gd name="connsiteX3" fmla="*/ 1033659 w 1570201"/>
                <a:gd name="connsiteY3" fmla="*/ 113 h 1873149"/>
                <a:gd name="connsiteX4" fmla="*/ 1289483 w 1570201"/>
                <a:gd name="connsiteY4" fmla="*/ 48467 h 1873149"/>
                <a:gd name="connsiteX5" fmla="*/ 1563112 w 1570201"/>
                <a:gd name="connsiteY5" fmla="*/ 542378 h 1873149"/>
                <a:gd name="connsiteX6" fmla="*/ 1081601 w 1570201"/>
                <a:gd name="connsiteY6" fmla="*/ 1032796 h 1873149"/>
                <a:gd name="connsiteX7" fmla="*/ 1036515 w 1570201"/>
                <a:gd name="connsiteY7" fmla="*/ 1043240 h 1873149"/>
                <a:gd name="connsiteX8" fmla="*/ 1373829 w 1570201"/>
                <a:gd name="connsiteY8" fmla="*/ 1861504 h 1873149"/>
                <a:gd name="connsiteX9" fmla="*/ 1097719 w 1570201"/>
                <a:gd name="connsiteY9" fmla="*/ 1868492 h 1873149"/>
                <a:gd name="connsiteX10" fmla="*/ 770173 w 1570201"/>
                <a:gd name="connsiteY10" fmla="*/ 1060260 h 1873149"/>
                <a:gd name="connsiteX11" fmla="*/ 417229 w 1570201"/>
                <a:gd name="connsiteY11" fmla="*/ 1060260 h 1873149"/>
                <a:gd name="connsiteX12" fmla="*/ 257363 w 1570201"/>
                <a:gd name="connsiteY12" fmla="*/ 1868455 h 1873149"/>
                <a:gd name="connsiteX13" fmla="*/ 461488 w 1570201"/>
                <a:gd name="connsiteY13" fmla="*/ 834044 h 1873149"/>
                <a:gd name="connsiteX14" fmla="*/ 490905 w 1570201"/>
                <a:gd name="connsiteY14" fmla="*/ 835847 h 1873149"/>
                <a:gd name="connsiteX15" fmla="*/ 893293 w 1570201"/>
                <a:gd name="connsiteY15" fmla="*/ 835171 h 1873149"/>
                <a:gd name="connsiteX16" fmla="*/ 1000973 w 1570201"/>
                <a:gd name="connsiteY16" fmla="*/ 823899 h 1873149"/>
                <a:gd name="connsiteX17" fmla="*/ 1298912 w 1570201"/>
                <a:gd name="connsiteY17" fmla="*/ 536141 h 1873149"/>
                <a:gd name="connsiteX18" fmla="*/ 1133599 w 1570201"/>
                <a:gd name="connsiteY18" fmla="*/ 246843 h 1873149"/>
                <a:gd name="connsiteX19" fmla="*/ 968887 w 1570201"/>
                <a:gd name="connsiteY19" fmla="*/ 222610 h 1873149"/>
                <a:gd name="connsiteX20" fmla="*/ 616206 w 1570201"/>
                <a:gd name="connsiteY20" fmla="*/ 222610 h 1873149"/>
                <a:gd name="connsiteX21" fmla="*/ 577882 w 1570201"/>
                <a:gd name="connsiteY21" fmla="*/ 225841 h 1873149"/>
                <a:gd name="connsiteX22" fmla="*/ 461488 w 1570201"/>
                <a:gd name="connsiteY22" fmla="*/ 834044 h 187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70201" h="1873149">
                  <a:moveTo>
                    <a:pt x="0" y="1868417"/>
                  </a:moveTo>
                  <a:cubicBezTo>
                    <a:pt x="121355" y="1243983"/>
                    <a:pt x="241771" y="624283"/>
                    <a:pt x="362487" y="3119"/>
                  </a:cubicBezTo>
                  <a:cubicBezTo>
                    <a:pt x="377516" y="1879"/>
                    <a:pt x="389201" y="150"/>
                    <a:pt x="400885" y="113"/>
                  </a:cubicBezTo>
                  <a:cubicBezTo>
                    <a:pt x="611810" y="-38"/>
                    <a:pt x="822736" y="-38"/>
                    <a:pt x="1033659" y="113"/>
                  </a:cubicBezTo>
                  <a:cubicBezTo>
                    <a:pt x="1121876" y="113"/>
                    <a:pt x="1207652" y="14916"/>
                    <a:pt x="1289483" y="48467"/>
                  </a:cubicBezTo>
                  <a:cubicBezTo>
                    <a:pt x="1493795" y="132326"/>
                    <a:pt x="1599521" y="307934"/>
                    <a:pt x="1563112" y="542378"/>
                  </a:cubicBezTo>
                  <a:cubicBezTo>
                    <a:pt x="1522199" y="805940"/>
                    <a:pt x="1353203" y="974447"/>
                    <a:pt x="1081601" y="1032796"/>
                  </a:cubicBezTo>
                  <a:cubicBezTo>
                    <a:pt x="1068526" y="1035613"/>
                    <a:pt x="1055563" y="1038844"/>
                    <a:pt x="1036515" y="1043240"/>
                  </a:cubicBezTo>
                  <a:lnTo>
                    <a:pt x="1373829" y="1861504"/>
                  </a:lnTo>
                  <a:cubicBezTo>
                    <a:pt x="1340466" y="1873527"/>
                    <a:pt x="1192511" y="1876908"/>
                    <a:pt x="1097719" y="1868492"/>
                  </a:cubicBezTo>
                  <a:lnTo>
                    <a:pt x="770173" y="1060260"/>
                  </a:lnTo>
                  <a:lnTo>
                    <a:pt x="417229" y="1060260"/>
                  </a:lnTo>
                  <a:lnTo>
                    <a:pt x="257363" y="1868455"/>
                  </a:lnTo>
                  <a:close/>
                  <a:moveTo>
                    <a:pt x="461488" y="834044"/>
                  </a:moveTo>
                  <a:cubicBezTo>
                    <a:pt x="476215" y="834983"/>
                    <a:pt x="483579" y="835847"/>
                    <a:pt x="490905" y="835847"/>
                  </a:cubicBezTo>
                  <a:cubicBezTo>
                    <a:pt x="625035" y="835847"/>
                    <a:pt x="759202" y="836561"/>
                    <a:pt x="893293" y="835171"/>
                  </a:cubicBezTo>
                  <a:cubicBezTo>
                    <a:pt x="929437" y="834536"/>
                    <a:pt x="965468" y="830764"/>
                    <a:pt x="1000973" y="823899"/>
                  </a:cubicBezTo>
                  <a:cubicBezTo>
                    <a:pt x="1163768" y="793504"/>
                    <a:pt x="1266001" y="693978"/>
                    <a:pt x="1298912" y="536141"/>
                  </a:cubicBezTo>
                  <a:cubicBezTo>
                    <a:pt x="1327880" y="397128"/>
                    <a:pt x="1267879" y="292267"/>
                    <a:pt x="1133599" y="246843"/>
                  </a:cubicBezTo>
                  <a:cubicBezTo>
                    <a:pt x="1080135" y="228734"/>
                    <a:pt x="1024642" y="222985"/>
                    <a:pt x="968887" y="222610"/>
                  </a:cubicBezTo>
                  <a:cubicBezTo>
                    <a:pt x="851327" y="221858"/>
                    <a:pt x="733766" y="222309"/>
                    <a:pt x="616206" y="222610"/>
                  </a:cubicBezTo>
                  <a:cubicBezTo>
                    <a:pt x="604522" y="222610"/>
                    <a:pt x="592874" y="224526"/>
                    <a:pt x="577882" y="225841"/>
                  </a:cubicBezTo>
                  <a:cubicBezTo>
                    <a:pt x="539185" y="428049"/>
                    <a:pt x="500825" y="628454"/>
                    <a:pt x="461488" y="834044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91DD47-A3AB-41A5-93E6-226B93762D2D}"/>
                </a:ext>
              </a:extLst>
            </p:cNvPr>
            <p:cNvSpPr/>
            <p:nvPr/>
          </p:nvSpPr>
          <p:spPr>
            <a:xfrm>
              <a:off x="11552485" y="3832999"/>
              <a:ext cx="1723279" cy="1892878"/>
            </a:xfrm>
            <a:custGeom>
              <a:avLst/>
              <a:gdLst>
                <a:gd name="connsiteX0" fmla="*/ 1723280 w 1723279"/>
                <a:gd name="connsiteY0" fmla="*/ 1890041 h 1892878"/>
                <a:gd name="connsiteX1" fmla="*/ 1449911 w 1723279"/>
                <a:gd name="connsiteY1" fmla="*/ 1890041 h 1892878"/>
                <a:gd name="connsiteX2" fmla="*/ 1367067 w 1723279"/>
                <a:gd name="connsiteY2" fmla="*/ 1510195 h 1892878"/>
                <a:gd name="connsiteX3" fmla="*/ 1329833 w 1723279"/>
                <a:gd name="connsiteY3" fmla="*/ 1507265 h 1892878"/>
                <a:gd name="connsiteX4" fmla="*/ 561427 w 1723279"/>
                <a:gd name="connsiteY4" fmla="*/ 1506326 h 1892878"/>
                <a:gd name="connsiteX5" fmla="*/ 501313 w 1723279"/>
                <a:gd name="connsiteY5" fmla="*/ 1541905 h 1892878"/>
                <a:gd name="connsiteX6" fmla="*/ 309136 w 1723279"/>
                <a:gd name="connsiteY6" fmla="*/ 1858556 h 1892878"/>
                <a:gd name="connsiteX7" fmla="*/ 247895 w 1723279"/>
                <a:gd name="connsiteY7" fmla="*/ 1892821 h 1892878"/>
                <a:gd name="connsiteX8" fmla="*/ 39976 w 1723279"/>
                <a:gd name="connsiteY8" fmla="*/ 1892032 h 1892878"/>
                <a:gd name="connsiteX9" fmla="*/ 0 w 1723279"/>
                <a:gd name="connsiteY9" fmla="*/ 1889627 h 1892878"/>
                <a:gd name="connsiteX10" fmla="*/ 17057 w 1723279"/>
                <a:gd name="connsiteY10" fmla="*/ 1855813 h 1892878"/>
                <a:gd name="connsiteX11" fmla="*/ 1132397 w 1723279"/>
                <a:gd name="connsiteY11" fmla="*/ 33496 h 1892878"/>
                <a:gd name="connsiteX12" fmla="*/ 1194201 w 1723279"/>
                <a:gd name="connsiteY12" fmla="*/ 246 h 1892878"/>
                <a:gd name="connsiteX13" fmla="*/ 1300979 w 1723279"/>
                <a:gd name="connsiteY13" fmla="*/ 809 h 1892878"/>
                <a:gd name="connsiteX14" fmla="*/ 1147839 w 1723279"/>
                <a:gd name="connsiteY14" fmla="*/ 501746 h 1892878"/>
                <a:gd name="connsiteX15" fmla="*/ 1139009 w 1723279"/>
                <a:gd name="connsiteY15" fmla="*/ 499755 h 1892878"/>
                <a:gd name="connsiteX16" fmla="*/ 669369 w 1723279"/>
                <a:gd name="connsiteY16" fmla="*/ 1268913 h 1892878"/>
                <a:gd name="connsiteX17" fmla="*/ 1314692 w 1723279"/>
                <a:gd name="connsiteY17" fmla="*/ 1268913 h 1892878"/>
                <a:gd name="connsiteX18" fmla="*/ 1147839 w 1723279"/>
                <a:gd name="connsiteY18" fmla="*/ 501746 h 189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23279" h="1892878">
                  <a:moveTo>
                    <a:pt x="1723280" y="1890041"/>
                  </a:moveTo>
                  <a:lnTo>
                    <a:pt x="1449911" y="1890041"/>
                  </a:lnTo>
                  <a:cubicBezTo>
                    <a:pt x="1422297" y="1763500"/>
                    <a:pt x="1394869" y="1637674"/>
                    <a:pt x="1367067" y="1510195"/>
                  </a:cubicBezTo>
                  <a:cubicBezTo>
                    <a:pt x="1353053" y="1509031"/>
                    <a:pt x="1341481" y="1507265"/>
                    <a:pt x="1329833" y="1507265"/>
                  </a:cubicBezTo>
                  <a:cubicBezTo>
                    <a:pt x="1073711" y="1507265"/>
                    <a:pt x="817550" y="1507716"/>
                    <a:pt x="561427" y="1506326"/>
                  </a:cubicBezTo>
                  <a:cubicBezTo>
                    <a:pt x="531032" y="1506326"/>
                    <a:pt x="515928" y="1517296"/>
                    <a:pt x="501313" y="1541905"/>
                  </a:cubicBezTo>
                  <a:cubicBezTo>
                    <a:pt x="438118" y="1648007"/>
                    <a:pt x="372030" y="1752304"/>
                    <a:pt x="309136" y="1858556"/>
                  </a:cubicBezTo>
                  <a:cubicBezTo>
                    <a:pt x="294108" y="1884142"/>
                    <a:pt x="277351" y="1893722"/>
                    <a:pt x="247895" y="1892821"/>
                  </a:cubicBezTo>
                  <a:cubicBezTo>
                    <a:pt x="178651" y="1890679"/>
                    <a:pt x="109295" y="1892220"/>
                    <a:pt x="39976" y="1892032"/>
                  </a:cubicBezTo>
                  <a:cubicBezTo>
                    <a:pt x="28291" y="1892032"/>
                    <a:pt x="16607" y="1890679"/>
                    <a:pt x="0" y="1889627"/>
                  </a:cubicBezTo>
                  <a:cubicBezTo>
                    <a:pt x="6913" y="1875876"/>
                    <a:pt x="11271" y="1865431"/>
                    <a:pt x="17057" y="1855813"/>
                  </a:cubicBezTo>
                  <a:cubicBezTo>
                    <a:pt x="388937" y="1248486"/>
                    <a:pt x="760704" y="641049"/>
                    <a:pt x="1132397" y="33496"/>
                  </a:cubicBezTo>
                  <a:cubicBezTo>
                    <a:pt x="1148027" y="7872"/>
                    <a:pt x="1165196" y="-1708"/>
                    <a:pt x="1194201" y="246"/>
                  </a:cubicBezTo>
                  <a:cubicBezTo>
                    <a:pt x="1228504" y="2575"/>
                    <a:pt x="1263107" y="809"/>
                    <a:pt x="1300979" y="809"/>
                  </a:cubicBezTo>
                  <a:close/>
                  <a:moveTo>
                    <a:pt x="1147839" y="501746"/>
                  </a:moveTo>
                  <a:lnTo>
                    <a:pt x="1139009" y="499755"/>
                  </a:lnTo>
                  <a:lnTo>
                    <a:pt x="669369" y="1268913"/>
                  </a:lnTo>
                  <a:lnTo>
                    <a:pt x="1314692" y="1268913"/>
                  </a:lnTo>
                  <a:cubicBezTo>
                    <a:pt x="1258786" y="1011062"/>
                    <a:pt x="1203369" y="756404"/>
                    <a:pt x="1147839" y="501746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85BC96-EA9C-4975-AEB8-1E492E62B9B7}"/>
                </a:ext>
              </a:extLst>
            </p:cNvPr>
            <p:cNvSpPr/>
            <p:nvPr/>
          </p:nvSpPr>
          <p:spPr>
            <a:xfrm>
              <a:off x="15703279" y="3852693"/>
              <a:ext cx="1539029" cy="1869595"/>
            </a:xfrm>
            <a:custGeom>
              <a:avLst/>
              <a:gdLst>
                <a:gd name="connsiteX0" fmla="*/ 0 w 1539029"/>
                <a:gd name="connsiteY0" fmla="*/ 1869595 h 1869595"/>
                <a:gd name="connsiteX1" fmla="*/ 361736 w 1539029"/>
                <a:gd name="connsiteY1" fmla="*/ 8468 h 1869595"/>
                <a:gd name="connsiteX2" fmla="*/ 1539030 w 1539029"/>
                <a:gd name="connsiteY2" fmla="*/ 5236 h 1869595"/>
                <a:gd name="connsiteX3" fmla="*/ 1495109 w 1539029"/>
                <a:gd name="connsiteY3" fmla="*/ 240846 h 1869595"/>
                <a:gd name="connsiteX4" fmla="*/ 578860 w 1539029"/>
                <a:gd name="connsiteY4" fmla="*/ 240846 h 1869595"/>
                <a:gd name="connsiteX5" fmla="*/ 463854 w 1539029"/>
                <a:gd name="connsiteY5" fmla="*/ 818616 h 1869595"/>
                <a:gd name="connsiteX6" fmla="*/ 632437 w 1539029"/>
                <a:gd name="connsiteY6" fmla="*/ 819856 h 1869595"/>
                <a:gd name="connsiteX7" fmla="*/ 799666 w 1539029"/>
                <a:gd name="connsiteY7" fmla="*/ 819856 h 1869595"/>
                <a:gd name="connsiteX8" fmla="*/ 1307366 w 1539029"/>
                <a:gd name="connsiteY8" fmla="*/ 819856 h 1869595"/>
                <a:gd name="connsiteX9" fmla="*/ 1270621 w 1539029"/>
                <a:gd name="connsiteY9" fmla="*/ 1028639 h 1869595"/>
                <a:gd name="connsiteX10" fmla="*/ 990715 w 1539029"/>
                <a:gd name="connsiteY10" fmla="*/ 1029691 h 1869595"/>
                <a:gd name="connsiteX11" fmla="*/ 705963 w 1539029"/>
                <a:gd name="connsiteY11" fmla="*/ 1029691 h 1869595"/>
                <a:gd name="connsiteX12" fmla="*/ 422601 w 1539029"/>
                <a:gd name="connsiteY12" fmla="*/ 1029691 h 1869595"/>
                <a:gd name="connsiteX13" fmla="*/ 305078 w 1539029"/>
                <a:gd name="connsiteY13" fmla="*/ 1630192 h 1869595"/>
                <a:gd name="connsiteX14" fmla="*/ 1223807 w 1539029"/>
                <a:gd name="connsiteY14" fmla="*/ 1630192 h 1869595"/>
                <a:gd name="connsiteX15" fmla="*/ 1176167 w 1539029"/>
                <a:gd name="connsiteY15" fmla="*/ 1869483 h 186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9029" h="1869595">
                  <a:moveTo>
                    <a:pt x="0" y="1869595"/>
                  </a:moveTo>
                  <a:cubicBezTo>
                    <a:pt x="121506" y="1244448"/>
                    <a:pt x="241734" y="625988"/>
                    <a:pt x="361736" y="8468"/>
                  </a:cubicBezTo>
                  <a:cubicBezTo>
                    <a:pt x="397165" y="-512"/>
                    <a:pt x="1468246" y="-3518"/>
                    <a:pt x="1539030" y="5236"/>
                  </a:cubicBezTo>
                  <a:cubicBezTo>
                    <a:pt x="1524528" y="82971"/>
                    <a:pt x="1510100" y="160368"/>
                    <a:pt x="1495109" y="240846"/>
                  </a:cubicBezTo>
                  <a:lnTo>
                    <a:pt x="578860" y="240846"/>
                  </a:lnTo>
                  <a:cubicBezTo>
                    <a:pt x="540650" y="432797"/>
                    <a:pt x="502928" y="622381"/>
                    <a:pt x="463854" y="818616"/>
                  </a:cubicBezTo>
                  <a:cubicBezTo>
                    <a:pt x="522766" y="821133"/>
                    <a:pt x="577658" y="819593"/>
                    <a:pt x="632437" y="819856"/>
                  </a:cubicBezTo>
                  <a:cubicBezTo>
                    <a:pt x="688192" y="820119"/>
                    <a:pt x="743910" y="819856"/>
                    <a:pt x="799666" y="819856"/>
                  </a:cubicBezTo>
                  <a:lnTo>
                    <a:pt x="1307366" y="819856"/>
                  </a:lnTo>
                  <a:cubicBezTo>
                    <a:pt x="1294779" y="891241"/>
                    <a:pt x="1283170" y="957254"/>
                    <a:pt x="1270621" y="1028639"/>
                  </a:cubicBezTo>
                  <a:cubicBezTo>
                    <a:pt x="1176392" y="1031006"/>
                    <a:pt x="1083516" y="1029390"/>
                    <a:pt x="990715" y="1029691"/>
                  </a:cubicBezTo>
                  <a:cubicBezTo>
                    <a:pt x="895773" y="1029991"/>
                    <a:pt x="800868" y="1029691"/>
                    <a:pt x="705963" y="1029691"/>
                  </a:cubicBezTo>
                  <a:lnTo>
                    <a:pt x="422601" y="1029691"/>
                  </a:lnTo>
                  <a:cubicBezTo>
                    <a:pt x="383339" y="1230396"/>
                    <a:pt x="344754" y="1427570"/>
                    <a:pt x="305078" y="1630192"/>
                  </a:cubicBezTo>
                  <a:lnTo>
                    <a:pt x="1223807" y="1630192"/>
                  </a:lnTo>
                  <a:lnTo>
                    <a:pt x="1176167" y="1869483"/>
                  </a:ln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E2C19A9-3EEB-43A2-95E8-B9B9AB608854}"/>
                </a:ext>
              </a:extLst>
            </p:cNvPr>
            <p:cNvSpPr/>
            <p:nvPr/>
          </p:nvSpPr>
          <p:spPr>
            <a:xfrm>
              <a:off x="20202057" y="3856689"/>
              <a:ext cx="1538842" cy="1865223"/>
            </a:xfrm>
            <a:custGeom>
              <a:avLst/>
              <a:gdLst>
                <a:gd name="connsiteX0" fmla="*/ 1223696 w 1538842"/>
                <a:gd name="connsiteY0" fmla="*/ 1626834 h 1865223"/>
                <a:gd name="connsiteX1" fmla="*/ 1176205 w 1538842"/>
                <a:gd name="connsiteY1" fmla="*/ 1865223 h 1865223"/>
                <a:gd name="connsiteX2" fmla="*/ 0 w 1538842"/>
                <a:gd name="connsiteY2" fmla="*/ 1865223 h 1865223"/>
                <a:gd name="connsiteX3" fmla="*/ 362412 w 1538842"/>
                <a:gd name="connsiteY3" fmla="*/ 0 h 1865223"/>
                <a:gd name="connsiteX4" fmla="*/ 1538843 w 1538842"/>
                <a:gd name="connsiteY4" fmla="*/ 0 h 1865223"/>
                <a:gd name="connsiteX5" fmla="*/ 1495110 w 1538842"/>
                <a:gd name="connsiteY5" fmla="*/ 236473 h 1865223"/>
                <a:gd name="connsiteX6" fmla="*/ 578597 w 1538842"/>
                <a:gd name="connsiteY6" fmla="*/ 236473 h 1865223"/>
                <a:gd name="connsiteX7" fmla="*/ 463366 w 1538842"/>
                <a:gd name="connsiteY7" fmla="*/ 816460 h 1865223"/>
                <a:gd name="connsiteX8" fmla="*/ 885591 w 1538842"/>
                <a:gd name="connsiteY8" fmla="*/ 816460 h 1865223"/>
                <a:gd name="connsiteX9" fmla="*/ 1307066 w 1538842"/>
                <a:gd name="connsiteY9" fmla="*/ 816460 h 1865223"/>
                <a:gd name="connsiteX10" fmla="*/ 1270246 w 1538842"/>
                <a:gd name="connsiteY10" fmla="*/ 1024417 h 1865223"/>
                <a:gd name="connsiteX11" fmla="*/ 1103993 w 1538842"/>
                <a:gd name="connsiteY11" fmla="*/ 1025544 h 1865223"/>
                <a:gd name="connsiteX12" fmla="*/ 932218 w 1538842"/>
                <a:gd name="connsiteY12" fmla="*/ 1025544 h 1865223"/>
                <a:gd name="connsiteX13" fmla="*/ 422339 w 1538842"/>
                <a:gd name="connsiteY13" fmla="*/ 1025544 h 1865223"/>
                <a:gd name="connsiteX14" fmla="*/ 304628 w 1538842"/>
                <a:gd name="connsiteY14" fmla="*/ 1626684 h 186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8842" h="1865223">
                  <a:moveTo>
                    <a:pt x="1223696" y="1626834"/>
                  </a:moveTo>
                  <a:cubicBezTo>
                    <a:pt x="1207239" y="1709491"/>
                    <a:pt x="1191985" y="1786023"/>
                    <a:pt x="1176205" y="1865223"/>
                  </a:cubicBezTo>
                  <a:lnTo>
                    <a:pt x="0" y="1865223"/>
                  </a:lnTo>
                  <a:cubicBezTo>
                    <a:pt x="121130" y="1241804"/>
                    <a:pt x="241696" y="622217"/>
                    <a:pt x="362412" y="0"/>
                  </a:cubicBezTo>
                  <a:lnTo>
                    <a:pt x="1538843" y="0"/>
                  </a:lnTo>
                  <a:cubicBezTo>
                    <a:pt x="1524228" y="79087"/>
                    <a:pt x="1510063" y="155507"/>
                    <a:pt x="1495110" y="236473"/>
                  </a:cubicBezTo>
                  <a:lnTo>
                    <a:pt x="578597" y="236473"/>
                  </a:lnTo>
                  <a:cubicBezTo>
                    <a:pt x="540162" y="429890"/>
                    <a:pt x="502478" y="619700"/>
                    <a:pt x="463366" y="816460"/>
                  </a:cubicBezTo>
                  <a:cubicBezTo>
                    <a:pt x="606851" y="816911"/>
                    <a:pt x="746203" y="816460"/>
                    <a:pt x="885591" y="816460"/>
                  </a:cubicBezTo>
                  <a:cubicBezTo>
                    <a:pt x="1024004" y="816460"/>
                    <a:pt x="1162417" y="816460"/>
                    <a:pt x="1307066" y="816460"/>
                  </a:cubicBezTo>
                  <a:cubicBezTo>
                    <a:pt x="1294592" y="886944"/>
                    <a:pt x="1282907" y="952806"/>
                    <a:pt x="1270246" y="1024417"/>
                  </a:cubicBezTo>
                  <a:cubicBezTo>
                    <a:pt x="1214265" y="1024830"/>
                    <a:pt x="1159110" y="1025356"/>
                    <a:pt x="1103993" y="1025544"/>
                  </a:cubicBezTo>
                  <a:cubicBezTo>
                    <a:pt x="1046735" y="1025732"/>
                    <a:pt x="989476" y="1025544"/>
                    <a:pt x="932218" y="1025544"/>
                  </a:cubicBezTo>
                  <a:lnTo>
                    <a:pt x="422339" y="1025544"/>
                  </a:lnTo>
                  <a:cubicBezTo>
                    <a:pt x="383114" y="1225724"/>
                    <a:pt x="344529" y="1422935"/>
                    <a:pt x="304628" y="1626684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F08D501-73D4-4BCB-AD4F-28D8DAFF27E4}"/>
                </a:ext>
              </a:extLst>
            </p:cNvPr>
            <p:cNvSpPr/>
            <p:nvPr/>
          </p:nvSpPr>
          <p:spPr>
            <a:xfrm>
              <a:off x="17363322" y="3856689"/>
              <a:ext cx="1455775" cy="1869319"/>
            </a:xfrm>
            <a:custGeom>
              <a:avLst/>
              <a:gdLst>
                <a:gd name="connsiteX0" fmla="*/ 572439 w 1455775"/>
                <a:gd name="connsiteY0" fmla="*/ 234933 h 1869319"/>
                <a:gd name="connsiteX1" fmla="*/ 1055 w 1455775"/>
                <a:gd name="connsiteY1" fmla="*/ 234933 h 1869319"/>
                <a:gd name="connsiteX2" fmla="*/ 39528 w 1455775"/>
                <a:gd name="connsiteY2" fmla="*/ 0 h 1869319"/>
                <a:gd name="connsiteX3" fmla="*/ 1455776 w 1455775"/>
                <a:gd name="connsiteY3" fmla="*/ 0 h 1869319"/>
                <a:gd name="connsiteX4" fmla="*/ 1411367 w 1455775"/>
                <a:gd name="connsiteY4" fmla="*/ 232942 h 1869319"/>
                <a:gd name="connsiteX5" fmla="*/ 834272 w 1455775"/>
                <a:gd name="connsiteY5" fmla="*/ 232942 h 1869319"/>
                <a:gd name="connsiteX6" fmla="*/ 515180 w 1455775"/>
                <a:gd name="connsiteY6" fmla="*/ 1860677 h 1869319"/>
                <a:gd name="connsiteX7" fmla="*/ 256428 w 1455775"/>
                <a:gd name="connsiteY7" fmla="*/ 1863984 h 1869319"/>
                <a:gd name="connsiteX8" fmla="*/ 572439 w 1455775"/>
                <a:gd name="connsiteY8" fmla="*/ 234933 h 186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5775" h="1869319">
                  <a:moveTo>
                    <a:pt x="572439" y="234933"/>
                  </a:moveTo>
                  <a:lnTo>
                    <a:pt x="1055" y="234933"/>
                  </a:lnTo>
                  <a:cubicBezTo>
                    <a:pt x="-4956" y="199428"/>
                    <a:pt x="15633" y="77134"/>
                    <a:pt x="39528" y="0"/>
                  </a:cubicBezTo>
                  <a:lnTo>
                    <a:pt x="1455776" y="0"/>
                  </a:lnTo>
                  <a:cubicBezTo>
                    <a:pt x="1440748" y="78298"/>
                    <a:pt x="1426546" y="153215"/>
                    <a:pt x="1411367" y="232942"/>
                  </a:cubicBezTo>
                  <a:lnTo>
                    <a:pt x="834272" y="232942"/>
                  </a:lnTo>
                  <a:cubicBezTo>
                    <a:pt x="727269" y="778701"/>
                    <a:pt x="620906" y="1321278"/>
                    <a:pt x="515180" y="1860677"/>
                  </a:cubicBezTo>
                  <a:cubicBezTo>
                    <a:pt x="480990" y="1870333"/>
                    <a:pt x="319322" y="1872550"/>
                    <a:pt x="256428" y="1863984"/>
                  </a:cubicBezTo>
                  <a:cubicBezTo>
                    <a:pt x="361477" y="1322319"/>
                    <a:pt x="466450" y="781143"/>
                    <a:pt x="572439" y="234933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EED51AC-4B46-4320-9F5D-CF4616C5FF4D}"/>
                </a:ext>
              </a:extLst>
            </p:cNvPr>
            <p:cNvSpPr/>
            <p:nvPr/>
          </p:nvSpPr>
          <p:spPr>
            <a:xfrm>
              <a:off x="18895442" y="3856689"/>
              <a:ext cx="1459642" cy="1868502"/>
            </a:xfrm>
            <a:custGeom>
              <a:avLst/>
              <a:gdLst>
                <a:gd name="connsiteX0" fmla="*/ 578973 w 1459642"/>
                <a:gd name="connsiteY0" fmla="*/ 234783 h 1868502"/>
                <a:gd name="connsiteX1" fmla="*/ 0 w 1459642"/>
                <a:gd name="connsiteY1" fmla="*/ 234783 h 1868502"/>
                <a:gd name="connsiteX2" fmla="*/ 42043 w 1459642"/>
                <a:gd name="connsiteY2" fmla="*/ 0 h 1868502"/>
                <a:gd name="connsiteX3" fmla="*/ 1459642 w 1459642"/>
                <a:gd name="connsiteY3" fmla="*/ 0 h 1868502"/>
                <a:gd name="connsiteX4" fmla="*/ 1456336 w 1459642"/>
                <a:gd name="connsiteY4" fmla="*/ 29042 h 1868502"/>
                <a:gd name="connsiteX5" fmla="*/ 1417037 w 1459642"/>
                <a:gd name="connsiteY5" fmla="*/ 232942 h 1868502"/>
                <a:gd name="connsiteX6" fmla="*/ 840093 w 1459642"/>
                <a:gd name="connsiteY6" fmla="*/ 232942 h 1868502"/>
                <a:gd name="connsiteX7" fmla="*/ 519573 w 1459642"/>
                <a:gd name="connsiteY7" fmla="*/ 1868154 h 1868502"/>
                <a:gd name="connsiteX8" fmla="*/ 261534 w 1459642"/>
                <a:gd name="connsiteY8" fmla="*/ 1867778 h 1868502"/>
                <a:gd name="connsiteX9" fmla="*/ 578973 w 1459642"/>
                <a:gd name="connsiteY9" fmla="*/ 234783 h 186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9642" h="1868502">
                  <a:moveTo>
                    <a:pt x="578973" y="234783"/>
                  </a:moveTo>
                  <a:lnTo>
                    <a:pt x="0" y="234783"/>
                  </a:lnTo>
                  <a:cubicBezTo>
                    <a:pt x="8529" y="152915"/>
                    <a:pt x="28216" y="78261"/>
                    <a:pt x="42043" y="0"/>
                  </a:cubicBezTo>
                  <a:lnTo>
                    <a:pt x="1459642" y="0"/>
                  </a:lnTo>
                  <a:cubicBezTo>
                    <a:pt x="1458365" y="11760"/>
                    <a:pt x="1457989" y="20514"/>
                    <a:pt x="1456336" y="29042"/>
                  </a:cubicBezTo>
                  <a:cubicBezTo>
                    <a:pt x="1443674" y="95468"/>
                    <a:pt x="1430788" y="161857"/>
                    <a:pt x="1417037" y="232942"/>
                  </a:cubicBezTo>
                  <a:lnTo>
                    <a:pt x="840093" y="232942"/>
                  </a:lnTo>
                  <a:cubicBezTo>
                    <a:pt x="733090" y="778814"/>
                    <a:pt x="626914" y="1320403"/>
                    <a:pt x="519573" y="1868154"/>
                  </a:cubicBezTo>
                  <a:cubicBezTo>
                    <a:pt x="435037" y="1868567"/>
                    <a:pt x="351479" y="1868793"/>
                    <a:pt x="261534" y="1867778"/>
                  </a:cubicBezTo>
                  <a:cubicBezTo>
                    <a:pt x="367409" y="1323071"/>
                    <a:pt x="472383" y="783022"/>
                    <a:pt x="578973" y="234783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248729-0770-4E8B-B852-0EDFE811331B}"/>
              </a:ext>
            </a:extLst>
          </p:cNvPr>
          <p:cNvGrpSpPr/>
          <p:nvPr/>
        </p:nvGrpSpPr>
        <p:grpSpPr>
          <a:xfrm>
            <a:off x="837210" y="1936193"/>
            <a:ext cx="3473130" cy="306270"/>
            <a:chOff x="11552297" y="6212969"/>
            <a:chExt cx="15880417" cy="1400382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6B607E-4E8A-4CC4-8E9B-7F63D17658F9}"/>
                </a:ext>
              </a:extLst>
            </p:cNvPr>
            <p:cNvSpPr/>
            <p:nvPr/>
          </p:nvSpPr>
          <p:spPr>
            <a:xfrm>
              <a:off x="26964540" y="6243571"/>
              <a:ext cx="468174" cy="453427"/>
            </a:xfrm>
            <a:custGeom>
              <a:avLst/>
              <a:gdLst>
                <a:gd name="connsiteX0" fmla="*/ 468175 w 468174"/>
                <a:gd name="connsiteY0" fmla="*/ 453427 h 453427"/>
                <a:gd name="connsiteX1" fmla="*/ 360196 w 468174"/>
                <a:gd name="connsiteY1" fmla="*/ 453427 h 453427"/>
                <a:gd name="connsiteX2" fmla="*/ 360196 w 468174"/>
                <a:gd name="connsiteY2" fmla="*/ 201099 h 453427"/>
                <a:gd name="connsiteX3" fmla="*/ 239216 w 468174"/>
                <a:gd name="connsiteY3" fmla="*/ 324595 h 453427"/>
                <a:gd name="connsiteX4" fmla="*/ 118988 w 468174"/>
                <a:gd name="connsiteY4" fmla="*/ 200836 h 453427"/>
                <a:gd name="connsiteX5" fmla="*/ 107716 w 468174"/>
                <a:gd name="connsiteY5" fmla="*/ 205344 h 453427"/>
                <a:gd name="connsiteX6" fmla="*/ 106515 w 468174"/>
                <a:gd name="connsiteY6" fmla="*/ 323618 h 453427"/>
                <a:gd name="connsiteX7" fmla="*/ 106515 w 468174"/>
                <a:gd name="connsiteY7" fmla="*/ 448430 h 453427"/>
                <a:gd name="connsiteX8" fmla="*/ 0 w 468174"/>
                <a:gd name="connsiteY8" fmla="*/ 448430 h 453427"/>
                <a:gd name="connsiteX9" fmla="*/ 0 w 468174"/>
                <a:gd name="connsiteY9" fmla="*/ 1333 h 453427"/>
                <a:gd name="connsiteX10" fmla="*/ 49331 w 468174"/>
                <a:gd name="connsiteY10" fmla="*/ 994 h 453427"/>
                <a:gd name="connsiteX11" fmla="*/ 95807 w 468174"/>
                <a:gd name="connsiteY11" fmla="*/ 22448 h 453427"/>
                <a:gd name="connsiteX12" fmla="*/ 230687 w 468174"/>
                <a:gd name="connsiteY12" fmla="*/ 173033 h 453427"/>
                <a:gd name="connsiteX13" fmla="*/ 256987 w 468174"/>
                <a:gd name="connsiteY13" fmla="*/ 149100 h 453427"/>
                <a:gd name="connsiteX14" fmla="*/ 359181 w 468174"/>
                <a:gd name="connsiteY14" fmla="*/ 34658 h 453427"/>
                <a:gd name="connsiteX15" fmla="*/ 436577 w 468174"/>
                <a:gd name="connsiteY15" fmla="*/ 1070 h 453427"/>
                <a:gd name="connsiteX16" fmla="*/ 468138 w 468174"/>
                <a:gd name="connsiteY16" fmla="*/ 1295 h 4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174" h="453427">
                  <a:moveTo>
                    <a:pt x="468175" y="453427"/>
                  </a:moveTo>
                  <a:lnTo>
                    <a:pt x="360196" y="453427"/>
                  </a:lnTo>
                  <a:lnTo>
                    <a:pt x="360196" y="201099"/>
                  </a:lnTo>
                  <a:lnTo>
                    <a:pt x="239216" y="324595"/>
                  </a:lnTo>
                  <a:lnTo>
                    <a:pt x="118988" y="200836"/>
                  </a:lnTo>
                  <a:lnTo>
                    <a:pt x="107716" y="205344"/>
                  </a:lnTo>
                  <a:cubicBezTo>
                    <a:pt x="107304" y="244794"/>
                    <a:pt x="106740" y="284244"/>
                    <a:pt x="106515" y="323618"/>
                  </a:cubicBezTo>
                  <a:cubicBezTo>
                    <a:pt x="106326" y="364083"/>
                    <a:pt x="106515" y="404509"/>
                    <a:pt x="106515" y="448430"/>
                  </a:cubicBezTo>
                  <a:lnTo>
                    <a:pt x="0" y="448430"/>
                  </a:lnTo>
                  <a:lnTo>
                    <a:pt x="0" y="1333"/>
                  </a:lnTo>
                  <a:cubicBezTo>
                    <a:pt x="17283" y="1333"/>
                    <a:pt x="33477" y="2610"/>
                    <a:pt x="49331" y="994"/>
                  </a:cubicBezTo>
                  <a:cubicBezTo>
                    <a:pt x="69732" y="-1034"/>
                    <a:pt x="83145" y="7983"/>
                    <a:pt x="95807" y="22448"/>
                  </a:cubicBezTo>
                  <a:cubicBezTo>
                    <a:pt x="139540" y="72079"/>
                    <a:pt x="183985" y="121035"/>
                    <a:pt x="230687" y="173033"/>
                  </a:cubicBezTo>
                  <a:cubicBezTo>
                    <a:pt x="240381" y="164317"/>
                    <a:pt x="249473" y="157403"/>
                    <a:pt x="256987" y="149100"/>
                  </a:cubicBezTo>
                  <a:cubicBezTo>
                    <a:pt x="291478" y="111304"/>
                    <a:pt x="327171" y="74446"/>
                    <a:pt x="359181" y="34658"/>
                  </a:cubicBezTo>
                  <a:cubicBezTo>
                    <a:pt x="380220" y="8359"/>
                    <a:pt x="403478" y="-3852"/>
                    <a:pt x="436577" y="1070"/>
                  </a:cubicBezTo>
                  <a:cubicBezTo>
                    <a:pt x="446872" y="2610"/>
                    <a:pt x="457617" y="1295"/>
                    <a:pt x="468138" y="1295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B07A39E-E7FD-4768-9BFE-89DE2A51C82B}"/>
                </a:ext>
              </a:extLst>
            </p:cNvPr>
            <p:cNvSpPr/>
            <p:nvPr/>
          </p:nvSpPr>
          <p:spPr>
            <a:xfrm>
              <a:off x="14385018" y="6236189"/>
              <a:ext cx="2346712" cy="1348542"/>
            </a:xfrm>
            <a:custGeom>
              <a:avLst/>
              <a:gdLst>
                <a:gd name="connsiteX0" fmla="*/ 1361243 w 2346712"/>
                <a:gd name="connsiteY0" fmla="*/ 1348205 h 1348542"/>
                <a:gd name="connsiteX1" fmla="*/ 997404 w 2346712"/>
                <a:gd name="connsiteY1" fmla="*/ 1348543 h 1348542"/>
                <a:gd name="connsiteX2" fmla="*/ 961973 w 2346712"/>
                <a:gd name="connsiteY2" fmla="*/ 1326000 h 1348542"/>
                <a:gd name="connsiteX3" fmla="*/ 864288 w 2346712"/>
                <a:gd name="connsiteY3" fmla="*/ 1173950 h 1348542"/>
                <a:gd name="connsiteX4" fmla="*/ 392168 w 2346712"/>
                <a:gd name="connsiteY4" fmla="*/ 440822 h 1348542"/>
                <a:gd name="connsiteX5" fmla="*/ 355800 w 2346712"/>
                <a:gd name="connsiteY5" fmla="*/ 385743 h 1348542"/>
                <a:gd name="connsiteX6" fmla="*/ 345956 w 2346712"/>
                <a:gd name="connsiteY6" fmla="*/ 432218 h 1348542"/>
                <a:gd name="connsiteX7" fmla="*/ 345655 w 2346712"/>
                <a:gd name="connsiteY7" fmla="*/ 1290871 h 1348542"/>
                <a:gd name="connsiteX8" fmla="*/ 345655 w 2346712"/>
                <a:gd name="connsiteY8" fmla="*/ 1346101 h 1348542"/>
                <a:gd name="connsiteX9" fmla="*/ 0 w 2346712"/>
                <a:gd name="connsiteY9" fmla="*/ 1346101 h 1348542"/>
                <a:gd name="connsiteX10" fmla="*/ 0 w 2346712"/>
                <a:gd name="connsiteY10" fmla="*/ 3418 h 1348542"/>
                <a:gd name="connsiteX11" fmla="*/ 41930 w 2346712"/>
                <a:gd name="connsiteY11" fmla="*/ 1314 h 1348542"/>
                <a:gd name="connsiteX12" fmla="*/ 457843 w 2346712"/>
                <a:gd name="connsiteY12" fmla="*/ 374 h 1348542"/>
                <a:gd name="connsiteX13" fmla="*/ 522390 w 2346712"/>
                <a:gd name="connsiteY13" fmla="*/ 37044 h 1348542"/>
                <a:gd name="connsiteX14" fmla="*/ 1138558 w 2346712"/>
                <a:gd name="connsiteY14" fmla="*/ 999807 h 1348542"/>
                <a:gd name="connsiteX15" fmla="*/ 1169554 w 2346712"/>
                <a:gd name="connsiteY15" fmla="*/ 1046395 h 1348542"/>
                <a:gd name="connsiteX16" fmla="*/ 1198259 w 2346712"/>
                <a:gd name="connsiteY16" fmla="*/ 1005067 h 1348542"/>
                <a:gd name="connsiteX17" fmla="*/ 1815367 w 2346712"/>
                <a:gd name="connsiteY17" fmla="*/ 42868 h 1348542"/>
                <a:gd name="connsiteX18" fmla="*/ 1894829 w 2346712"/>
                <a:gd name="connsiteY18" fmla="*/ 36 h 1348542"/>
                <a:gd name="connsiteX19" fmla="*/ 2288125 w 2346712"/>
                <a:gd name="connsiteY19" fmla="*/ 1089 h 1348542"/>
                <a:gd name="connsiteX20" fmla="*/ 2342942 w 2346712"/>
                <a:gd name="connsiteY20" fmla="*/ 1089 h 1348542"/>
                <a:gd name="connsiteX21" fmla="*/ 2345910 w 2346712"/>
                <a:gd name="connsiteY21" fmla="*/ 335134 h 1348542"/>
                <a:gd name="connsiteX22" fmla="*/ 2345910 w 2346712"/>
                <a:gd name="connsiteY22" fmla="*/ 674064 h 1348542"/>
                <a:gd name="connsiteX23" fmla="*/ 2345910 w 2346712"/>
                <a:gd name="connsiteY23" fmla="*/ 1345049 h 1348542"/>
                <a:gd name="connsiteX24" fmla="*/ 1996159 w 2346712"/>
                <a:gd name="connsiteY24" fmla="*/ 1345049 h 1348542"/>
                <a:gd name="connsiteX25" fmla="*/ 1996159 w 2346712"/>
                <a:gd name="connsiteY25" fmla="*/ 388485 h 1348542"/>
                <a:gd name="connsiteX26" fmla="*/ 1986841 w 2346712"/>
                <a:gd name="connsiteY26" fmla="*/ 385104 h 1348542"/>
                <a:gd name="connsiteX27" fmla="*/ 1673460 w 2346712"/>
                <a:gd name="connsiteY27" fmla="*/ 866692 h 1348542"/>
                <a:gd name="connsiteX28" fmla="*/ 1361243 w 2346712"/>
                <a:gd name="connsiteY28" fmla="*/ 1348205 h 134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46712" h="1348542">
                  <a:moveTo>
                    <a:pt x="1361243" y="1348205"/>
                  </a:moveTo>
                  <a:cubicBezTo>
                    <a:pt x="1238385" y="1348205"/>
                    <a:pt x="1117894" y="1347942"/>
                    <a:pt x="997404" y="1348543"/>
                  </a:cubicBezTo>
                  <a:cubicBezTo>
                    <a:pt x="979444" y="1348543"/>
                    <a:pt x="970502" y="1339488"/>
                    <a:pt x="961973" y="1326000"/>
                  </a:cubicBezTo>
                  <a:cubicBezTo>
                    <a:pt x="929738" y="1275091"/>
                    <a:pt x="896901" y="1224558"/>
                    <a:pt x="864288" y="1173950"/>
                  </a:cubicBezTo>
                  <a:lnTo>
                    <a:pt x="392168" y="440822"/>
                  </a:lnTo>
                  <a:cubicBezTo>
                    <a:pt x="380897" y="423126"/>
                    <a:pt x="368987" y="405693"/>
                    <a:pt x="355800" y="385743"/>
                  </a:cubicBezTo>
                  <a:cubicBezTo>
                    <a:pt x="340207" y="400208"/>
                    <a:pt x="345956" y="417415"/>
                    <a:pt x="345956" y="432218"/>
                  </a:cubicBezTo>
                  <a:cubicBezTo>
                    <a:pt x="345543" y="718436"/>
                    <a:pt x="345430" y="1004653"/>
                    <a:pt x="345655" y="1290871"/>
                  </a:cubicBezTo>
                  <a:lnTo>
                    <a:pt x="345655" y="1346101"/>
                  </a:lnTo>
                  <a:lnTo>
                    <a:pt x="0" y="1346101"/>
                  </a:lnTo>
                  <a:lnTo>
                    <a:pt x="0" y="3418"/>
                  </a:lnTo>
                  <a:cubicBezTo>
                    <a:pt x="15517" y="2629"/>
                    <a:pt x="28742" y="1351"/>
                    <a:pt x="41930" y="1314"/>
                  </a:cubicBezTo>
                  <a:cubicBezTo>
                    <a:pt x="180567" y="1314"/>
                    <a:pt x="319243" y="2366"/>
                    <a:pt x="457843" y="374"/>
                  </a:cubicBezTo>
                  <a:cubicBezTo>
                    <a:pt x="489553" y="-76"/>
                    <a:pt x="506272" y="11646"/>
                    <a:pt x="522390" y="37044"/>
                  </a:cubicBezTo>
                  <a:cubicBezTo>
                    <a:pt x="727228" y="358316"/>
                    <a:pt x="932630" y="679212"/>
                    <a:pt x="1138558" y="999807"/>
                  </a:cubicBezTo>
                  <a:cubicBezTo>
                    <a:pt x="1147425" y="1013671"/>
                    <a:pt x="1156781" y="1027234"/>
                    <a:pt x="1169554" y="1046395"/>
                  </a:cubicBezTo>
                  <a:cubicBezTo>
                    <a:pt x="1180526" y="1030765"/>
                    <a:pt x="1189881" y="1018292"/>
                    <a:pt x="1198259" y="1005067"/>
                  </a:cubicBezTo>
                  <a:cubicBezTo>
                    <a:pt x="1404262" y="684472"/>
                    <a:pt x="1609964" y="363726"/>
                    <a:pt x="1815367" y="42868"/>
                  </a:cubicBezTo>
                  <a:cubicBezTo>
                    <a:pt x="1835542" y="11195"/>
                    <a:pt x="1856695" y="-752"/>
                    <a:pt x="1894829" y="36"/>
                  </a:cubicBezTo>
                  <a:cubicBezTo>
                    <a:pt x="2025878" y="2741"/>
                    <a:pt x="2157002" y="1089"/>
                    <a:pt x="2288125" y="1089"/>
                  </a:cubicBezTo>
                  <a:lnTo>
                    <a:pt x="2342942" y="1089"/>
                  </a:lnTo>
                  <a:cubicBezTo>
                    <a:pt x="2349817" y="113802"/>
                    <a:pt x="2345008" y="224562"/>
                    <a:pt x="2345910" y="335134"/>
                  </a:cubicBezTo>
                  <a:cubicBezTo>
                    <a:pt x="2346811" y="448111"/>
                    <a:pt x="2345910" y="561088"/>
                    <a:pt x="2345910" y="674064"/>
                  </a:cubicBezTo>
                  <a:lnTo>
                    <a:pt x="2345910" y="1345049"/>
                  </a:lnTo>
                  <a:lnTo>
                    <a:pt x="1996159" y="1345049"/>
                  </a:lnTo>
                  <a:lnTo>
                    <a:pt x="1996159" y="388485"/>
                  </a:lnTo>
                  <a:lnTo>
                    <a:pt x="1986841" y="385104"/>
                  </a:lnTo>
                  <a:cubicBezTo>
                    <a:pt x="1880665" y="544481"/>
                    <a:pt x="1777946" y="706188"/>
                    <a:pt x="1673460" y="866692"/>
                  </a:cubicBezTo>
                  <a:cubicBezTo>
                    <a:pt x="1568974" y="1027196"/>
                    <a:pt x="1465465" y="1187400"/>
                    <a:pt x="1361243" y="1348205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015E7A0-9ABC-464A-8D3E-926D9A499668}"/>
                </a:ext>
              </a:extLst>
            </p:cNvPr>
            <p:cNvSpPr/>
            <p:nvPr/>
          </p:nvSpPr>
          <p:spPr>
            <a:xfrm>
              <a:off x="23836434" y="6239531"/>
              <a:ext cx="2489770" cy="1342758"/>
            </a:xfrm>
            <a:custGeom>
              <a:avLst/>
              <a:gdLst>
                <a:gd name="connsiteX0" fmla="*/ 2126757 w 2489770"/>
                <a:gd name="connsiteY0" fmla="*/ 0 h 1342758"/>
                <a:gd name="connsiteX1" fmla="*/ 2489771 w 2489770"/>
                <a:gd name="connsiteY1" fmla="*/ 0 h 1342758"/>
                <a:gd name="connsiteX2" fmla="*/ 1909031 w 2489770"/>
                <a:gd name="connsiteY2" fmla="*/ 1342758 h 1342758"/>
                <a:gd name="connsiteX3" fmla="*/ 1503713 w 2489770"/>
                <a:gd name="connsiteY3" fmla="*/ 1342758 h 1342758"/>
                <a:gd name="connsiteX4" fmla="*/ 1249207 w 2489770"/>
                <a:gd name="connsiteY4" fmla="*/ 702431 h 1342758"/>
                <a:gd name="connsiteX5" fmla="*/ 1239625 w 2489770"/>
                <a:gd name="connsiteY5" fmla="*/ 701492 h 1342758"/>
                <a:gd name="connsiteX6" fmla="*/ 985718 w 2489770"/>
                <a:gd name="connsiteY6" fmla="*/ 1342082 h 1342758"/>
                <a:gd name="connsiteX7" fmla="*/ 581752 w 2489770"/>
                <a:gd name="connsiteY7" fmla="*/ 1342082 h 1342758"/>
                <a:gd name="connsiteX8" fmla="*/ 0 w 2489770"/>
                <a:gd name="connsiteY8" fmla="*/ 1052 h 1342758"/>
                <a:gd name="connsiteX9" fmla="*/ 364742 w 2489770"/>
                <a:gd name="connsiteY9" fmla="*/ 1052 h 1342758"/>
                <a:gd name="connsiteX10" fmla="*/ 781782 w 2489770"/>
                <a:gd name="connsiteY10" fmla="*/ 1017016 h 1342758"/>
                <a:gd name="connsiteX11" fmla="*/ 798651 w 2489770"/>
                <a:gd name="connsiteY11" fmla="*/ 986959 h 1342758"/>
                <a:gd name="connsiteX12" fmla="*/ 1064693 w 2489770"/>
                <a:gd name="connsiteY12" fmla="*/ 295648 h 1342758"/>
                <a:gd name="connsiteX13" fmla="*/ 1063603 w 2489770"/>
                <a:gd name="connsiteY13" fmla="*/ 230913 h 1342758"/>
                <a:gd name="connsiteX14" fmla="*/ 989250 w 2489770"/>
                <a:gd name="connsiteY14" fmla="*/ 41779 h 1342758"/>
                <a:gd name="connsiteX15" fmla="*/ 974711 w 2489770"/>
                <a:gd name="connsiteY15" fmla="*/ 451 h 1342758"/>
                <a:gd name="connsiteX16" fmla="*/ 1305037 w 2489770"/>
                <a:gd name="connsiteY16" fmla="*/ 451 h 1342758"/>
                <a:gd name="connsiteX17" fmla="*/ 1700248 w 2489770"/>
                <a:gd name="connsiteY17" fmla="*/ 1010666 h 1342758"/>
                <a:gd name="connsiteX18" fmla="*/ 1707763 w 2489770"/>
                <a:gd name="connsiteY18" fmla="*/ 1010666 h 1342758"/>
                <a:gd name="connsiteX19" fmla="*/ 1711294 w 2489770"/>
                <a:gd name="connsiteY19" fmla="*/ 1008525 h 1342758"/>
                <a:gd name="connsiteX20" fmla="*/ 2126757 w 2489770"/>
                <a:gd name="connsiteY20" fmla="*/ 0 h 13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89770" h="1342758">
                  <a:moveTo>
                    <a:pt x="2126757" y="0"/>
                  </a:moveTo>
                  <a:lnTo>
                    <a:pt x="2489771" y="0"/>
                  </a:lnTo>
                  <a:cubicBezTo>
                    <a:pt x="2296015" y="450630"/>
                    <a:pt x="2102185" y="895660"/>
                    <a:pt x="1909031" y="1342758"/>
                  </a:cubicBezTo>
                  <a:lnTo>
                    <a:pt x="1503713" y="1342758"/>
                  </a:lnTo>
                  <a:lnTo>
                    <a:pt x="1249207" y="702431"/>
                  </a:lnTo>
                  <a:lnTo>
                    <a:pt x="1239625" y="701492"/>
                  </a:lnTo>
                  <a:cubicBezTo>
                    <a:pt x="1153211" y="913319"/>
                    <a:pt x="1072095" y="1127325"/>
                    <a:pt x="985718" y="1342082"/>
                  </a:cubicBezTo>
                  <a:lnTo>
                    <a:pt x="581752" y="1342082"/>
                  </a:lnTo>
                  <a:lnTo>
                    <a:pt x="0" y="1052"/>
                  </a:lnTo>
                  <a:lnTo>
                    <a:pt x="364742" y="1052"/>
                  </a:lnTo>
                  <a:cubicBezTo>
                    <a:pt x="502627" y="336789"/>
                    <a:pt x="640852" y="673577"/>
                    <a:pt x="781782" y="1017016"/>
                  </a:cubicBezTo>
                  <a:cubicBezTo>
                    <a:pt x="789634" y="1003227"/>
                    <a:pt x="795384" y="995637"/>
                    <a:pt x="798651" y="986959"/>
                  </a:cubicBezTo>
                  <a:cubicBezTo>
                    <a:pt x="887319" y="756572"/>
                    <a:pt x="975425" y="525922"/>
                    <a:pt x="1064693" y="295648"/>
                  </a:cubicBezTo>
                  <a:cubicBezTo>
                    <a:pt x="1073372" y="274871"/>
                    <a:pt x="1072996" y="251389"/>
                    <a:pt x="1063603" y="230913"/>
                  </a:cubicBezTo>
                  <a:cubicBezTo>
                    <a:pt x="1037905" y="168244"/>
                    <a:pt x="1013821" y="104899"/>
                    <a:pt x="989250" y="41779"/>
                  </a:cubicBezTo>
                  <a:cubicBezTo>
                    <a:pt x="984441" y="29456"/>
                    <a:pt x="980422" y="16832"/>
                    <a:pt x="974711" y="451"/>
                  </a:cubicBezTo>
                  <a:lnTo>
                    <a:pt x="1305037" y="451"/>
                  </a:lnTo>
                  <a:cubicBezTo>
                    <a:pt x="1436611" y="336826"/>
                    <a:pt x="1568336" y="673577"/>
                    <a:pt x="1700248" y="1010666"/>
                  </a:cubicBezTo>
                  <a:cubicBezTo>
                    <a:pt x="1702765" y="1010892"/>
                    <a:pt x="1705282" y="1010892"/>
                    <a:pt x="1707763" y="1010666"/>
                  </a:cubicBezTo>
                  <a:cubicBezTo>
                    <a:pt x="1709078" y="1010328"/>
                    <a:pt x="1710843" y="1009576"/>
                    <a:pt x="1711294" y="1008525"/>
                  </a:cubicBezTo>
                  <a:cubicBezTo>
                    <a:pt x="1849407" y="673502"/>
                    <a:pt x="1987518" y="338141"/>
                    <a:pt x="2126757" y="0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FD21AC8-A9C2-4801-A247-2677CA8D0A7D}"/>
                </a:ext>
              </a:extLst>
            </p:cNvPr>
            <p:cNvSpPr/>
            <p:nvPr/>
          </p:nvSpPr>
          <p:spPr>
            <a:xfrm>
              <a:off x="16939862" y="6213156"/>
              <a:ext cx="1488174" cy="1400195"/>
            </a:xfrm>
            <a:custGeom>
              <a:avLst/>
              <a:gdLst>
                <a:gd name="connsiteX0" fmla="*/ 747703 w 1488174"/>
                <a:gd name="connsiteY0" fmla="*/ 0 h 1400195"/>
                <a:gd name="connsiteX1" fmla="*/ 1026407 w 1488174"/>
                <a:gd name="connsiteY1" fmla="*/ 30545 h 1400195"/>
                <a:gd name="connsiteX2" fmla="*/ 1468583 w 1488174"/>
                <a:gd name="connsiteY2" fmla="*/ 493761 h 1400195"/>
                <a:gd name="connsiteX3" fmla="*/ 1461069 w 1488174"/>
                <a:gd name="connsiteY3" fmla="*/ 937741 h 1400195"/>
                <a:gd name="connsiteX4" fmla="*/ 1053120 w 1488174"/>
                <a:gd name="connsiteY4" fmla="*/ 1359027 h 1400195"/>
                <a:gd name="connsiteX5" fmla="*/ 436351 w 1488174"/>
                <a:gd name="connsiteY5" fmla="*/ 1359027 h 1400195"/>
                <a:gd name="connsiteX6" fmla="*/ 27050 w 1488174"/>
                <a:gd name="connsiteY6" fmla="*/ 933946 h 1400195"/>
                <a:gd name="connsiteX7" fmla="*/ 31934 w 1488174"/>
                <a:gd name="connsiteY7" fmla="*/ 441500 h 1400195"/>
                <a:gd name="connsiteX8" fmla="*/ 457390 w 1488174"/>
                <a:gd name="connsiteY8" fmla="*/ 31748 h 1400195"/>
                <a:gd name="connsiteX9" fmla="*/ 747703 w 1488174"/>
                <a:gd name="connsiteY9" fmla="*/ 0 h 1400195"/>
                <a:gd name="connsiteX10" fmla="*/ 356174 w 1488174"/>
                <a:gd name="connsiteY10" fmla="*/ 686840 h 1400195"/>
                <a:gd name="connsiteX11" fmla="*/ 365905 w 1488174"/>
                <a:gd name="connsiteY11" fmla="*/ 813943 h 1400195"/>
                <a:gd name="connsiteX12" fmla="*/ 618120 w 1488174"/>
                <a:gd name="connsiteY12" fmla="*/ 1076942 h 1400195"/>
                <a:gd name="connsiteX13" fmla="*/ 883223 w 1488174"/>
                <a:gd name="connsiteY13" fmla="*/ 1074237 h 1400195"/>
                <a:gd name="connsiteX14" fmla="*/ 1120522 w 1488174"/>
                <a:gd name="connsiteY14" fmla="*/ 828183 h 1400195"/>
                <a:gd name="connsiteX15" fmla="*/ 1116765 w 1488174"/>
                <a:gd name="connsiteY15" fmla="*/ 558572 h 1400195"/>
                <a:gd name="connsiteX16" fmla="*/ 888295 w 1488174"/>
                <a:gd name="connsiteY16" fmla="*/ 325404 h 1400195"/>
                <a:gd name="connsiteX17" fmla="*/ 583404 w 1488174"/>
                <a:gd name="connsiteY17" fmla="*/ 329161 h 1400195"/>
                <a:gd name="connsiteX18" fmla="*/ 373757 w 1488174"/>
                <a:gd name="connsiteY18" fmla="*/ 544445 h 1400195"/>
                <a:gd name="connsiteX19" fmla="*/ 356174 w 1488174"/>
                <a:gd name="connsiteY19" fmla="*/ 686840 h 140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8174" h="1400195">
                  <a:moveTo>
                    <a:pt x="747703" y="0"/>
                  </a:moveTo>
                  <a:cubicBezTo>
                    <a:pt x="839114" y="1240"/>
                    <a:pt x="933531" y="7514"/>
                    <a:pt x="1026407" y="30545"/>
                  </a:cubicBezTo>
                  <a:cubicBezTo>
                    <a:pt x="1272461" y="91148"/>
                    <a:pt x="1421732" y="243800"/>
                    <a:pt x="1468583" y="493761"/>
                  </a:cubicBezTo>
                  <a:cubicBezTo>
                    <a:pt x="1496423" y="642168"/>
                    <a:pt x="1495184" y="790574"/>
                    <a:pt x="1461069" y="937741"/>
                  </a:cubicBezTo>
                  <a:cubicBezTo>
                    <a:pt x="1409446" y="1159411"/>
                    <a:pt x="1271409" y="1300490"/>
                    <a:pt x="1053120" y="1359027"/>
                  </a:cubicBezTo>
                  <a:cubicBezTo>
                    <a:pt x="851175" y="1413918"/>
                    <a:pt x="638296" y="1413918"/>
                    <a:pt x="436351" y="1359027"/>
                  </a:cubicBezTo>
                  <a:cubicBezTo>
                    <a:pt x="216221" y="1300040"/>
                    <a:pt x="77433" y="1157983"/>
                    <a:pt x="27050" y="933946"/>
                  </a:cubicBezTo>
                  <a:cubicBezTo>
                    <a:pt x="-9920" y="769609"/>
                    <a:pt x="-9657" y="604559"/>
                    <a:pt x="31934" y="441500"/>
                  </a:cubicBezTo>
                  <a:cubicBezTo>
                    <a:pt x="88817" y="218402"/>
                    <a:pt x="237223" y="87166"/>
                    <a:pt x="457390" y="31748"/>
                  </a:cubicBezTo>
                  <a:cubicBezTo>
                    <a:pt x="551431" y="7965"/>
                    <a:pt x="647351" y="977"/>
                    <a:pt x="747703" y="0"/>
                  </a:cubicBezTo>
                  <a:close/>
                  <a:moveTo>
                    <a:pt x="356174" y="686840"/>
                  </a:moveTo>
                  <a:cubicBezTo>
                    <a:pt x="359931" y="735945"/>
                    <a:pt x="360607" y="775245"/>
                    <a:pt x="365905" y="813943"/>
                  </a:cubicBezTo>
                  <a:cubicBezTo>
                    <a:pt x="387584" y="971742"/>
                    <a:pt x="462463" y="1050642"/>
                    <a:pt x="618120" y="1076942"/>
                  </a:cubicBezTo>
                  <a:cubicBezTo>
                    <a:pt x="705925" y="1092233"/>
                    <a:pt x="795757" y="1091332"/>
                    <a:pt x="883223" y="1074237"/>
                  </a:cubicBezTo>
                  <a:cubicBezTo>
                    <a:pt x="1027496" y="1045495"/>
                    <a:pt x="1097379" y="974034"/>
                    <a:pt x="1120522" y="828183"/>
                  </a:cubicBezTo>
                  <a:cubicBezTo>
                    <a:pt x="1134687" y="738763"/>
                    <a:pt x="1133410" y="647578"/>
                    <a:pt x="1116765" y="558572"/>
                  </a:cubicBezTo>
                  <a:cubicBezTo>
                    <a:pt x="1091293" y="420873"/>
                    <a:pt x="1024979" y="352381"/>
                    <a:pt x="888295" y="325404"/>
                  </a:cubicBezTo>
                  <a:cubicBezTo>
                    <a:pt x="787529" y="305379"/>
                    <a:pt x="683645" y="306656"/>
                    <a:pt x="583404" y="329161"/>
                  </a:cubicBezTo>
                  <a:cubicBezTo>
                    <a:pt x="466408" y="355161"/>
                    <a:pt x="396450" y="427936"/>
                    <a:pt x="373757" y="544445"/>
                  </a:cubicBezTo>
                  <a:cubicBezTo>
                    <a:pt x="363989" y="594527"/>
                    <a:pt x="361058" y="645849"/>
                    <a:pt x="356174" y="686840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DBA3A5B-F7FC-44AF-BAF1-20A04BBCF68F}"/>
                </a:ext>
              </a:extLst>
            </p:cNvPr>
            <p:cNvSpPr/>
            <p:nvPr/>
          </p:nvSpPr>
          <p:spPr>
            <a:xfrm>
              <a:off x="12689210" y="6213044"/>
              <a:ext cx="1489145" cy="1399844"/>
            </a:xfrm>
            <a:custGeom>
              <a:avLst/>
              <a:gdLst>
                <a:gd name="connsiteX0" fmla="*/ 723839 w 1489145"/>
                <a:gd name="connsiteY0" fmla="*/ 0 h 1399844"/>
                <a:gd name="connsiteX1" fmla="*/ 1063483 w 1489145"/>
                <a:gd name="connsiteY1" fmla="*/ 40652 h 1399844"/>
                <a:gd name="connsiteX2" fmla="*/ 1460235 w 1489145"/>
                <a:gd name="connsiteY2" fmla="*/ 456565 h 1399844"/>
                <a:gd name="connsiteX3" fmla="*/ 1456215 w 1489145"/>
                <a:gd name="connsiteY3" fmla="*/ 957653 h 1399844"/>
                <a:gd name="connsiteX4" fmla="*/ 1050972 w 1489145"/>
                <a:gd name="connsiteY4" fmla="*/ 1359665 h 1399844"/>
                <a:gd name="connsiteX5" fmla="*/ 442957 w 1489145"/>
                <a:gd name="connsiteY5" fmla="*/ 1360754 h 1399844"/>
                <a:gd name="connsiteX6" fmla="*/ 26555 w 1489145"/>
                <a:gd name="connsiteY6" fmla="*/ 931804 h 1399844"/>
                <a:gd name="connsiteX7" fmla="*/ 32491 w 1489145"/>
                <a:gd name="connsiteY7" fmla="*/ 439395 h 1399844"/>
                <a:gd name="connsiteX8" fmla="*/ 455205 w 1489145"/>
                <a:gd name="connsiteY8" fmla="*/ 32687 h 1399844"/>
                <a:gd name="connsiteX9" fmla="*/ 592904 w 1489145"/>
                <a:gd name="connsiteY9" fmla="*/ 8002 h 1399844"/>
                <a:gd name="connsiteX10" fmla="*/ 723839 w 1489145"/>
                <a:gd name="connsiteY10" fmla="*/ 0 h 1399844"/>
                <a:gd name="connsiteX11" fmla="*/ 1135770 w 1489145"/>
                <a:gd name="connsiteY11" fmla="*/ 698562 h 1399844"/>
                <a:gd name="connsiteX12" fmla="*/ 1130323 w 1489145"/>
                <a:gd name="connsiteY12" fmla="*/ 697585 h 1399844"/>
                <a:gd name="connsiteX13" fmla="*/ 1122808 w 1489145"/>
                <a:gd name="connsiteY13" fmla="*/ 589530 h 1399844"/>
                <a:gd name="connsiteX14" fmla="*/ 888477 w 1489145"/>
                <a:gd name="connsiteY14" fmla="*/ 325517 h 1399844"/>
                <a:gd name="connsiteX15" fmla="*/ 574832 w 1489145"/>
                <a:gd name="connsiteY15" fmla="*/ 331416 h 1399844"/>
                <a:gd name="connsiteX16" fmla="*/ 379462 w 1489145"/>
                <a:gd name="connsiteY16" fmla="*/ 522766 h 1399844"/>
                <a:gd name="connsiteX17" fmla="*/ 381716 w 1489145"/>
                <a:gd name="connsiteY17" fmla="*/ 884351 h 1399844"/>
                <a:gd name="connsiteX18" fmla="*/ 552552 w 1489145"/>
                <a:gd name="connsiteY18" fmla="*/ 1060936 h 1399844"/>
                <a:gd name="connsiteX19" fmla="*/ 935779 w 1489145"/>
                <a:gd name="connsiteY19" fmla="*/ 1061161 h 1399844"/>
                <a:gd name="connsiteX20" fmla="*/ 1104849 w 1489145"/>
                <a:gd name="connsiteY20" fmla="*/ 889235 h 1399844"/>
                <a:gd name="connsiteX21" fmla="*/ 1135770 w 1489145"/>
                <a:gd name="connsiteY21" fmla="*/ 698562 h 139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89145" h="1399844">
                  <a:moveTo>
                    <a:pt x="723839" y="0"/>
                  </a:moveTo>
                  <a:cubicBezTo>
                    <a:pt x="853648" y="1089"/>
                    <a:pt x="959937" y="9881"/>
                    <a:pt x="1063483" y="40652"/>
                  </a:cubicBezTo>
                  <a:cubicBezTo>
                    <a:pt x="1275272" y="103584"/>
                    <a:pt x="1409440" y="240869"/>
                    <a:pt x="1460235" y="456565"/>
                  </a:cubicBezTo>
                  <a:cubicBezTo>
                    <a:pt x="1499610" y="623682"/>
                    <a:pt x="1499234" y="791588"/>
                    <a:pt x="1456215" y="957653"/>
                  </a:cubicBezTo>
                  <a:cubicBezTo>
                    <a:pt x="1401023" y="1170606"/>
                    <a:pt x="1262010" y="1304060"/>
                    <a:pt x="1050972" y="1359665"/>
                  </a:cubicBezTo>
                  <a:cubicBezTo>
                    <a:pt x="851845" y="1412866"/>
                    <a:pt x="642272" y="1413241"/>
                    <a:pt x="442957" y="1360754"/>
                  </a:cubicBezTo>
                  <a:cubicBezTo>
                    <a:pt x="218506" y="1302519"/>
                    <a:pt x="77276" y="1159636"/>
                    <a:pt x="26555" y="931804"/>
                  </a:cubicBezTo>
                  <a:cubicBezTo>
                    <a:pt x="-10002" y="767467"/>
                    <a:pt x="-9551" y="602379"/>
                    <a:pt x="32491" y="439395"/>
                  </a:cubicBezTo>
                  <a:cubicBezTo>
                    <a:pt x="89562" y="218326"/>
                    <a:pt x="236804" y="87278"/>
                    <a:pt x="455205" y="32687"/>
                  </a:cubicBezTo>
                  <a:cubicBezTo>
                    <a:pt x="500516" y="21453"/>
                    <a:pt x="546503" y="13187"/>
                    <a:pt x="592904" y="8002"/>
                  </a:cubicBezTo>
                  <a:cubicBezTo>
                    <a:pt x="643700" y="2292"/>
                    <a:pt x="695098" y="1653"/>
                    <a:pt x="723839" y="0"/>
                  </a:cubicBezTo>
                  <a:close/>
                  <a:moveTo>
                    <a:pt x="1135770" y="698562"/>
                  </a:moveTo>
                  <a:lnTo>
                    <a:pt x="1130323" y="697585"/>
                  </a:lnTo>
                  <a:cubicBezTo>
                    <a:pt x="1127843" y="661554"/>
                    <a:pt x="1126566" y="625410"/>
                    <a:pt x="1122808" y="589530"/>
                  </a:cubicBezTo>
                  <a:cubicBezTo>
                    <a:pt x="1106427" y="437705"/>
                    <a:pt x="1033802" y="354146"/>
                    <a:pt x="888477" y="325517"/>
                  </a:cubicBezTo>
                  <a:cubicBezTo>
                    <a:pt x="784780" y="304402"/>
                    <a:pt x="677665" y="306431"/>
                    <a:pt x="574832" y="331416"/>
                  </a:cubicBezTo>
                  <a:cubicBezTo>
                    <a:pt x="472563" y="356475"/>
                    <a:pt x="404860" y="419220"/>
                    <a:pt x="379462" y="522766"/>
                  </a:cubicBezTo>
                  <a:cubicBezTo>
                    <a:pt x="350006" y="643257"/>
                    <a:pt x="349893" y="764311"/>
                    <a:pt x="381716" y="884351"/>
                  </a:cubicBezTo>
                  <a:cubicBezTo>
                    <a:pt x="405536" y="974222"/>
                    <a:pt x="463471" y="1035275"/>
                    <a:pt x="552552" y="1060936"/>
                  </a:cubicBezTo>
                  <a:cubicBezTo>
                    <a:pt x="677665" y="1097531"/>
                    <a:pt x="810629" y="1097605"/>
                    <a:pt x="935779" y="1061161"/>
                  </a:cubicBezTo>
                  <a:cubicBezTo>
                    <a:pt x="1023207" y="1036214"/>
                    <a:pt x="1082945" y="977903"/>
                    <a:pt x="1104849" y="889235"/>
                  </a:cubicBezTo>
                  <a:cubicBezTo>
                    <a:pt x="1120141" y="826980"/>
                    <a:pt x="1125777" y="762207"/>
                    <a:pt x="1135770" y="698562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CF44D7-C233-43BD-9ADB-6333D6BDED5C}"/>
                </a:ext>
              </a:extLst>
            </p:cNvPr>
            <p:cNvSpPr/>
            <p:nvPr/>
          </p:nvSpPr>
          <p:spPr>
            <a:xfrm>
              <a:off x="22328360" y="6212969"/>
              <a:ext cx="1489146" cy="1400166"/>
            </a:xfrm>
            <a:custGeom>
              <a:avLst/>
              <a:gdLst>
                <a:gd name="connsiteX0" fmla="*/ 725542 w 1489146"/>
                <a:gd name="connsiteY0" fmla="*/ 0 h 1400166"/>
                <a:gd name="connsiteX1" fmla="*/ 1059324 w 1489146"/>
                <a:gd name="connsiteY1" fmla="*/ 39562 h 1400166"/>
                <a:gd name="connsiteX2" fmla="*/ 1461336 w 1489146"/>
                <a:gd name="connsiteY2" fmla="*/ 461187 h 1400166"/>
                <a:gd name="connsiteX3" fmla="*/ 1457317 w 1489146"/>
                <a:gd name="connsiteY3" fmla="*/ 953370 h 1400166"/>
                <a:gd name="connsiteX4" fmla="*/ 1055116 w 1489146"/>
                <a:gd name="connsiteY4" fmla="*/ 1358463 h 1400166"/>
                <a:gd name="connsiteX5" fmla="*/ 434025 w 1489146"/>
                <a:gd name="connsiteY5" fmla="*/ 1358463 h 1400166"/>
                <a:gd name="connsiteX6" fmla="*/ 27431 w 1489146"/>
                <a:gd name="connsiteY6" fmla="*/ 936087 h 1400166"/>
                <a:gd name="connsiteX7" fmla="*/ 32576 w 1489146"/>
                <a:gd name="connsiteY7" fmla="*/ 439245 h 1400166"/>
                <a:gd name="connsiteX8" fmla="*/ 455366 w 1489146"/>
                <a:gd name="connsiteY8" fmla="*/ 32724 h 1400166"/>
                <a:gd name="connsiteX9" fmla="*/ 593065 w 1489146"/>
                <a:gd name="connsiteY9" fmla="*/ 8077 h 1400166"/>
                <a:gd name="connsiteX10" fmla="*/ 725542 w 1489146"/>
                <a:gd name="connsiteY10" fmla="*/ 0 h 1400166"/>
                <a:gd name="connsiteX11" fmla="*/ 1132588 w 1489146"/>
                <a:gd name="connsiteY11" fmla="*/ 710960 h 1400166"/>
                <a:gd name="connsiteX12" fmla="*/ 1114479 w 1489146"/>
                <a:gd name="connsiteY12" fmla="*/ 544858 h 1400166"/>
                <a:gd name="connsiteX13" fmla="*/ 909865 w 1489146"/>
                <a:gd name="connsiteY13" fmla="*/ 330364 h 1400166"/>
                <a:gd name="connsiteX14" fmla="*/ 596220 w 1489146"/>
                <a:gd name="connsiteY14" fmla="*/ 326606 h 1400166"/>
                <a:gd name="connsiteX15" fmla="*/ 371508 w 1489146"/>
                <a:gd name="connsiteY15" fmla="*/ 553912 h 1400166"/>
                <a:gd name="connsiteX16" fmla="*/ 375265 w 1489146"/>
                <a:gd name="connsiteY16" fmla="*/ 863161 h 1400166"/>
                <a:gd name="connsiteX17" fmla="*/ 569770 w 1489146"/>
                <a:gd name="connsiteY17" fmla="*/ 1066384 h 1400166"/>
                <a:gd name="connsiteX18" fmla="*/ 931319 w 1489146"/>
                <a:gd name="connsiteY18" fmla="*/ 1062627 h 1400166"/>
                <a:gd name="connsiteX19" fmla="*/ 1105950 w 1489146"/>
                <a:gd name="connsiteY19" fmla="*/ 884840 h 1400166"/>
                <a:gd name="connsiteX20" fmla="*/ 1132588 w 1489146"/>
                <a:gd name="connsiteY20" fmla="*/ 710960 h 14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9146" h="1400166">
                  <a:moveTo>
                    <a:pt x="725542" y="0"/>
                  </a:moveTo>
                  <a:cubicBezTo>
                    <a:pt x="852306" y="1315"/>
                    <a:pt x="957018" y="9919"/>
                    <a:pt x="1059324" y="39562"/>
                  </a:cubicBezTo>
                  <a:cubicBezTo>
                    <a:pt x="1275358" y="102231"/>
                    <a:pt x="1410690" y="241620"/>
                    <a:pt x="1461336" y="461187"/>
                  </a:cubicBezTo>
                  <a:cubicBezTo>
                    <a:pt x="1499208" y="625448"/>
                    <a:pt x="1498907" y="790273"/>
                    <a:pt x="1457317" y="953370"/>
                  </a:cubicBezTo>
                  <a:cubicBezTo>
                    <a:pt x="1403213" y="1166399"/>
                    <a:pt x="1266078" y="1301805"/>
                    <a:pt x="1055116" y="1358463"/>
                  </a:cubicBezTo>
                  <a:cubicBezTo>
                    <a:pt x="851818" y="1414068"/>
                    <a:pt x="637325" y="1414068"/>
                    <a:pt x="434025" y="1358463"/>
                  </a:cubicBezTo>
                  <a:cubicBezTo>
                    <a:pt x="215811" y="1299476"/>
                    <a:pt x="77776" y="1157983"/>
                    <a:pt x="27431" y="936087"/>
                  </a:cubicBezTo>
                  <a:cubicBezTo>
                    <a:pt x="-10141" y="770398"/>
                    <a:pt x="-9766" y="603807"/>
                    <a:pt x="32576" y="439245"/>
                  </a:cubicBezTo>
                  <a:cubicBezTo>
                    <a:pt x="89498" y="217951"/>
                    <a:pt x="237077" y="87353"/>
                    <a:pt x="455366" y="32724"/>
                  </a:cubicBezTo>
                  <a:cubicBezTo>
                    <a:pt x="500678" y="21491"/>
                    <a:pt x="546664" y="13225"/>
                    <a:pt x="593065" y="8077"/>
                  </a:cubicBezTo>
                  <a:cubicBezTo>
                    <a:pt x="643936" y="2367"/>
                    <a:pt x="695296" y="1728"/>
                    <a:pt x="725542" y="0"/>
                  </a:cubicBezTo>
                  <a:close/>
                  <a:moveTo>
                    <a:pt x="1132588" y="710960"/>
                  </a:moveTo>
                  <a:cubicBezTo>
                    <a:pt x="1126125" y="649230"/>
                    <a:pt x="1124059" y="596330"/>
                    <a:pt x="1114479" y="544858"/>
                  </a:cubicBezTo>
                  <a:cubicBezTo>
                    <a:pt x="1093138" y="430040"/>
                    <a:pt x="1024833" y="357002"/>
                    <a:pt x="909865" y="330364"/>
                  </a:cubicBezTo>
                  <a:cubicBezTo>
                    <a:pt x="805718" y="306393"/>
                    <a:pt x="700932" y="306243"/>
                    <a:pt x="596220" y="326606"/>
                  </a:cubicBezTo>
                  <a:cubicBezTo>
                    <a:pt x="469718" y="351028"/>
                    <a:pt x="394801" y="426809"/>
                    <a:pt x="371508" y="553912"/>
                  </a:cubicBezTo>
                  <a:cubicBezTo>
                    <a:pt x="352497" y="657384"/>
                    <a:pt x="352723" y="760554"/>
                    <a:pt x="375265" y="863161"/>
                  </a:cubicBezTo>
                  <a:cubicBezTo>
                    <a:pt x="398821" y="969600"/>
                    <a:pt x="462655" y="1040084"/>
                    <a:pt x="569770" y="1066384"/>
                  </a:cubicBezTo>
                  <a:cubicBezTo>
                    <a:pt x="690299" y="1095952"/>
                    <a:pt x="811466" y="1096441"/>
                    <a:pt x="931319" y="1062627"/>
                  </a:cubicBezTo>
                  <a:cubicBezTo>
                    <a:pt x="1022617" y="1037041"/>
                    <a:pt x="1083632" y="976964"/>
                    <a:pt x="1105950" y="884840"/>
                  </a:cubicBezTo>
                  <a:cubicBezTo>
                    <a:pt x="1120377" y="825364"/>
                    <a:pt x="1124848" y="763522"/>
                    <a:pt x="1132588" y="710960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E9F2F6-9EAA-4EE3-A59A-12DCD192CF88}"/>
                </a:ext>
              </a:extLst>
            </p:cNvPr>
            <p:cNvSpPr/>
            <p:nvPr/>
          </p:nvSpPr>
          <p:spPr>
            <a:xfrm>
              <a:off x="18517590" y="6237315"/>
              <a:ext cx="1842679" cy="1345575"/>
            </a:xfrm>
            <a:custGeom>
              <a:avLst/>
              <a:gdLst>
                <a:gd name="connsiteX0" fmla="*/ 1842680 w 1842679"/>
                <a:gd name="connsiteY0" fmla="*/ 1345576 h 1345575"/>
                <a:gd name="connsiteX1" fmla="*/ 1474894 w 1842679"/>
                <a:gd name="connsiteY1" fmla="*/ 1345576 h 1345575"/>
                <a:gd name="connsiteX2" fmla="*/ 1450774 w 1842679"/>
                <a:gd name="connsiteY2" fmla="*/ 1303646 h 1345575"/>
                <a:gd name="connsiteX3" fmla="*/ 1257470 w 1842679"/>
                <a:gd name="connsiteY3" fmla="*/ 951040 h 1345575"/>
                <a:gd name="connsiteX4" fmla="*/ 1194388 w 1842679"/>
                <a:gd name="connsiteY4" fmla="*/ 913694 h 1345575"/>
                <a:gd name="connsiteX5" fmla="*/ 746765 w 1842679"/>
                <a:gd name="connsiteY5" fmla="*/ 914408 h 1345575"/>
                <a:gd name="connsiteX6" fmla="*/ 692737 w 1842679"/>
                <a:gd name="connsiteY6" fmla="*/ 914408 h 1345575"/>
                <a:gd name="connsiteX7" fmla="*/ 689806 w 1842679"/>
                <a:gd name="connsiteY7" fmla="*/ 616431 h 1345575"/>
                <a:gd name="connsiteX8" fmla="*/ 741542 w 1842679"/>
                <a:gd name="connsiteY8" fmla="*/ 614214 h 1345575"/>
                <a:gd name="connsiteX9" fmla="*/ 1225347 w 1842679"/>
                <a:gd name="connsiteY9" fmla="*/ 613613 h 1345575"/>
                <a:gd name="connsiteX10" fmla="*/ 1323521 w 1842679"/>
                <a:gd name="connsiteY10" fmla="*/ 602342 h 1345575"/>
                <a:gd name="connsiteX11" fmla="*/ 1425301 w 1842679"/>
                <a:gd name="connsiteY11" fmla="*/ 464230 h 1345575"/>
                <a:gd name="connsiteX12" fmla="*/ 1329945 w 1842679"/>
                <a:gd name="connsiteY12" fmla="*/ 316500 h 1345575"/>
                <a:gd name="connsiteX13" fmla="*/ 1236731 w 1842679"/>
                <a:gd name="connsiteY13" fmla="*/ 302260 h 1345575"/>
                <a:gd name="connsiteX14" fmla="*/ 377665 w 1842679"/>
                <a:gd name="connsiteY14" fmla="*/ 301734 h 1345575"/>
                <a:gd name="connsiteX15" fmla="*/ 341709 w 1842679"/>
                <a:gd name="connsiteY15" fmla="*/ 305491 h 1345575"/>
                <a:gd name="connsiteX16" fmla="*/ 341709 w 1842679"/>
                <a:gd name="connsiteY16" fmla="*/ 672450 h 1345575"/>
                <a:gd name="connsiteX17" fmla="*/ 8265 w 1842679"/>
                <a:gd name="connsiteY17" fmla="*/ 672450 h 1345575"/>
                <a:gd name="connsiteX18" fmla="*/ 6198 w 1842679"/>
                <a:gd name="connsiteY18" fmla="*/ 2780 h 1345575"/>
                <a:gd name="connsiteX19" fmla="*/ 44408 w 1842679"/>
                <a:gd name="connsiteY19" fmla="*/ 113 h 1345575"/>
                <a:gd name="connsiteX20" fmla="*/ 1265210 w 1842679"/>
                <a:gd name="connsiteY20" fmla="*/ 113 h 1345575"/>
                <a:gd name="connsiteX21" fmla="*/ 1478389 w 1842679"/>
                <a:gd name="connsiteY21" fmla="*/ 34340 h 1345575"/>
                <a:gd name="connsiteX22" fmla="*/ 1751081 w 1842679"/>
                <a:gd name="connsiteY22" fmla="*/ 359932 h 1345575"/>
                <a:gd name="connsiteX23" fmla="*/ 1743566 w 1842679"/>
                <a:gd name="connsiteY23" fmla="*/ 593099 h 1345575"/>
                <a:gd name="connsiteX24" fmla="*/ 1586218 w 1842679"/>
                <a:gd name="connsiteY24" fmla="*/ 828070 h 1345575"/>
                <a:gd name="connsiteX25" fmla="*/ 1557176 w 1842679"/>
                <a:gd name="connsiteY25" fmla="*/ 849523 h 134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42679" h="1345575">
                  <a:moveTo>
                    <a:pt x="1842680" y="1345576"/>
                  </a:moveTo>
                  <a:lnTo>
                    <a:pt x="1474894" y="1345576"/>
                  </a:lnTo>
                  <a:cubicBezTo>
                    <a:pt x="1467043" y="1331938"/>
                    <a:pt x="1458627" y="1317924"/>
                    <a:pt x="1450774" y="1303646"/>
                  </a:cubicBezTo>
                  <a:cubicBezTo>
                    <a:pt x="1386039" y="1186274"/>
                    <a:pt x="1320440" y="1069352"/>
                    <a:pt x="1257470" y="951040"/>
                  </a:cubicBezTo>
                  <a:cubicBezTo>
                    <a:pt x="1242630" y="923162"/>
                    <a:pt x="1225685" y="913469"/>
                    <a:pt x="1194388" y="913694"/>
                  </a:cubicBezTo>
                  <a:cubicBezTo>
                    <a:pt x="1045193" y="915310"/>
                    <a:pt x="895960" y="914408"/>
                    <a:pt x="746765" y="914408"/>
                  </a:cubicBezTo>
                  <a:lnTo>
                    <a:pt x="692737" y="914408"/>
                  </a:lnTo>
                  <a:cubicBezTo>
                    <a:pt x="686651" y="814319"/>
                    <a:pt x="690934" y="717498"/>
                    <a:pt x="689806" y="616431"/>
                  </a:cubicBezTo>
                  <a:cubicBezTo>
                    <a:pt x="709606" y="615529"/>
                    <a:pt x="725574" y="614252"/>
                    <a:pt x="741542" y="614214"/>
                  </a:cubicBezTo>
                  <a:cubicBezTo>
                    <a:pt x="902798" y="614214"/>
                    <a:pt x="1064091" y="614703"/>
                    <a:pt x="1225347" y="613613"/>
                  </a:cubicBezTo>
                  <a:cubicBezTo>
                    <a:pt x="1258146" y="613388"/>
                    <a:pt x="1291998" y="610720"/>
                    <a:pt x="1323521" y="602342"/>
                  </a:cubicBezTo>
                  <a:cubicBezTo>
                    <a:pt x="1388593" y="584871"/>
                    <a:pt x="1423497" y="534713"/>
                    <a:pt x="1425301" y="464230"/>
                  </a:cubicBezTo>
                  <a:cubicBezTo>
                    <a:pt x="1427179" y="391605"/>
                    <a:pt x="1393967" y="336976"/>
                    <a:pt x="1329945" y="316500"/>
                  </a:cubicBezTo>
                  <a:cubicBezTo>
                    <a:pt x="1299775" y="307107"/>
                    <a:pt x="1268328" y="302298"/>
                    <a:pt x="1236731" y="302260"/>
                  </a:cubicBezTo>
                  <a:cubicBezTo>
                    <a:pt x="950401" y="301208"/>
                    <a:pt x="664033" y="301584"/>
                    <a:pt x="377665" y="301734"/>
                  </a:cubicBezTo>
                  <a:cubicBezTo>
                    <a:pt x="367445" y="301734"/>
                    <a:pt x="357188" y="303801"/>
                    <a:pt x="341709" y="305491"/>
                  </a:cubicBezTo>
                  <a:lnTo>
                    <a:pt x="341709" y="672450"/>
                  </a:lnTo>
                  <a:lnTo>
                    <a:pt x="8265" y="672450"/>
                  </a:lnTo>
                  <a:cubicBezTo>
                    <a:pt x="-1203" y="639875"/>
                    <a:pt x="-3383" y="57334"/>
                    <a:pt x="6198" y="2780"/>
                  </a:cubicBezTo>
                  <a:cubicBezTo>
                    <a:pt x="18333" y="1916"/>
                    <a:pt x="31371" y="113"/>
                    <a:pt x="44408" y="113"/>
                  </a:cubicBezTo>
                  <a:cubicBezTo>
                    <a:pt x="451342" y="-38"/>
                    <a:pt x="858276" y="-38"/>
                    <a:pt x="1265210" y="113"/>
                  </a:cubicBezTo>
                  <a:cubicBezTo>
                    <a:pt x="1337835" y="113"/>
                    <a:pt x="1409483" y="9768"/>
                    <a:pt x="1478389" y="34340"/>
                  </a:cubicBezTo>
                  <a:cubicBezTo>
                    <a:pt x="1632994" y="89494"/>
                    <a:pt x="1722339" y="199654"/>
                    <a:pt x="1751081" y="359932"/>
                  </a:cubicBezTo>
                  <a:cubicBezTo>
                    <a:pt x="1765132" y="437292"/>
                    <a:pt x="1762578" y="516792"/>
                    <a:pt x="1743566" y="593099"/>
                  </a:cubicBezTo>
                  <a:cubicBezTo>
                    <a:pt x="1719521" y="690371"/>
                    <a:pt x="1668424" y="769684"/>
                    <a:pt x="1586218" y="828070"/>
                  </a:cubicBezTo>
                  <a:cubicBezTo>
                    <a:pt x="1577765" y="834044"/>
                    <a:pt x="1569575" y="840355"/>
                    <a:pt x="1557176" y="849523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2AE991F-A01F-4EC2-9D8F-826246CFA1D9}"/>
                </a:ext>
              </a:extLst>
            </p:cNvPr>
            <p:cNvSpPr/>
            <p:nvPr/>
          </p:nvSpPr>
          <p:spPr>
            <a:xfrm>
              <a:off x="20418016" y="6237502"/>
              <a:ext cx="1836669" cy="1347539"/>
            </a:xfrm>
            <a:custGeom>
              <a:avLst/>
              <a:gdLst>
                <a:gd name="connsiteX0" fmla="*/ 0 w 1836669"/>
                <a:gd name="connsiteY0" fmla="*/ 2029 h 1347539"/>
                <a:gd name="connsiteX1" fmla="*/ 46514 w 1836669"/>
                <a:gd name="connsiteY1" fmla="*/ 0 h 1347539"/>
                <a:gd name="connsiteX2" fmla="*/ 1253602 w 1836669"/>
                <a:gd name="connsiteY2" fmla="*/ 0 h 1347539"/>
                <a:gd name="connsiteX3" fmla="*/ 1467044 w 1836669"/>
                <a:gd name="connsiteY3" fmla="*/ 32236 h 1347539"/>
                <a:gd name="connsiteX4" fmla="*/ 1749016 w 1836669"/>
                <a:gd name="connsiteY4" fmla="*/ 388937 h 1347539"/>
                <a:gd name="connsiteX5" fmla="*/ 1740825 w 1836669"/>
                <a:gd name="connsiteY5" fmla="*/ 577432 h 1347539"/>
                <a:gd name="connsiteX6" fmla="*/ 1579269 w 1836669"/>
                <a:gd name="connsiteY6" fmla="*/ 829160 h 1347539"/>
                <a:gd name="connsiteX7" fmla="*/ 1557891 w 1836669"/>
                <a:gd name="connsiteY7" fmla="*/ 845578 h 1347539"/>
                <a:gd name="connsiteX8" fmla="*/ 1554134 w 1836669"/>
                <a:gd name="connsiteY8" fmla="*/ 853092 h 1347539"/>
                <a:gd name="connsiteX9" fmla="*/ 1836670 w 1836669"/>
                <a:gd name="connsiteY9" fmla="*/ 1343622 h 1347539"/>
                <a:gd name="connsiteX10" fmla="*/ 1805598 w 1836669"/>
                <a:gd name="connsiteY10" fmla="*/ 1346854 h 1347539"/>
                <a:gd name="connsiteX11" fmla="*/ 1502699 w 1836669"/>
                <a:gd name="connsiteY11" fmla="*/ 1347530 h 1347539"/>
                <a:gd name="connsiteX12" fmla="*/ 1453368 w 1836669"/>
                <a:gd name="connsiteY12" fmla="*/ 1318224 h 1347539"/>
                <a:gd name="connsiteX13" fmla="*/ 1254241 w 1836669"/>
                <a:gd name="connsiteY13" fmla="*/ 953520 h 1347539"/>
                <a:gd name="connsiteX14" fmla="*/ 1187928 w 1836669"/>
                <a:gd name="connsiteY14" fmla="*/ 913432 h 1347539"/>
                <a:gd name="connsiteX15" fmla="*/ 740379 w 1836669"/>
                <a:gd name="connsiteY15" fmla="*/ 914221 h 1347539"/>
                <a:gd name="connsiteX16" fmla="*/ 688042 w 1836669"/>
                <a:gd name="connsiteY16" fmla="*/ 914221 h 1347539"/>
                <a:gd name="connsiteX17" fmla="*/ 688042 w 1836669"/>
                <a:gd name="connsiteY17" fmla="*/ 613952 h 1347539"/>
                <a:gd name="connsiteX18" fmla="*/ 737749 w 1836669"/>
                <a:gd name="connsiteY18" fmla="*/ 613952 h 1347539"/>
                <a:gd name="connsiteX19" fmla="*/ 1221479 w 1836669"/>
                <a:gd name="connsiteY19" fmla="*/ 613463 h 1347539"/>
                <a:gd name="connsiteX20" fmla="*/ 1315407 w 1836669"/>
                <a:gd name="connsiteY20" fmla="*/ 603093 h 1347539"/>
                <a:gd name="connsiteX21" fmla="*/ 1419328 w 1836669"/>
                <a:gd name="connsiteY21" fmla="*/ 462803 h 1347539"/>
                <a:gd name="connsiteX22" fmla="*/ 1319614 w 1836669"/>
                <a:gd name="connsiteY22" fmla="*/ 314471 h 1347539"/>
                <a:gd name="connsiteX23" fmla="*/ 1230683 w 1836669"/>
                <a:gd name="connsiteY23" fmla="*/ 301885 h 1347539"/>
                <a:gd name="connsiteX24" fmla="*/ 371730 w 1836669"/>
                <a:gd name="connsiteY24" fmla="*/ 301472 h 1347539"/>
                <a:gd name="connsiteX25" fmla="*/ 340095 w 1836669"/>
                <a:gd name="connsiteY25" fmla="*/ 304252 h 1347539"/>
                <a:gd name="connsiteX26" fmla="*/ 340095 w 1836669"/>
                <a:gd name="connsiteY26" fmla="*/ 671736 h 1347539"/>
                <a:gd name="connsiteX27" fmla="*/ 188 w 1836669"/>
                <a:gd name="connsiteY27" fmla="*/ 671736 h 134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36669" h="1347539">
                  <a:moveTo>
                    <a:pt x="0" y="2029"/>
                  </a:moveTo>
                  <a:cubicBezTo>
                    <a:pt x="17095" y="1240"/>
                    <a:pt x="31824" y="0"/>
                    <a:pt x="46514" y="0"/>
                  </a:cubicBezTo>
                  <a:cubicBezTo>
                    <a:pt x="448864" y="0"/>
                    <a:pt x="851214" y="0"/>
                    <a:pt x="1253602" y="0"/>
                  </a:cubicBezTo>
                  <a:cubicBezTo>
                    <a:pt x="1326227" y="0"/>
                    <a:pt x="1397838" y="8491"/>
                    <a:pt x="1467044" y="32236"/>
                  </a:cubicBezTo>
                  <a:cubicBezTo>
                    <a:pt x="1637467" y="90772"/>
                    <a:pt x="1730456" y="212578"/>
                    <a:pt x="1749016" y="388937"/>
                  </a:cubicBezTo>
                  <a:cubicBezTo>
                    <a:pt x="1755553" y="450930"/>
                    <a:pt x="1751045" y="515703"/>
                    <a:pt x="1740825" y="577432"/>
                  </a:cubicBezTo>
                  <a:cubicBezTo>
                    <a:pt x="1723393" y="682632"/>
                    <a:pt x="1667674" y="767318"/>
                    <a:pt x="1579269" y="829160"/>
                  </a:cubicBezTo>
                  <a:cubicBezTo>
                    <a:pt x="1571755" y="834307"/>
                    <a:pt x="1564917" y="839980"/>
                    <a:pt x="1557891" y="845578"/>
                  </a:cubicBezTo>
                  <a:cubicBezTo>
                    <a:pt x="1556877" y="846405"/>
                    <a:pt x="1556614" y="848208"/>
                    <a:pt x="1554134" y="853092"/>
                  </a:cubicBezTo>
                  <a:lnTo>
                    <a:pt x="1836670" y="1343622"/>
                  </a:lnTo>
                  <a:cubicBezTo>
                    <a:pt x="1822092" y="1345200"/>
                    <a:pt x="1813826" y="1346816"/>
                    <a:pt x="1805598" y="1346854"/>
                  </a:cubicBezTo>
                  <a:cubicBezTo>
                    <a:pt x="1704645" y="1346854"/>
                    <a:pt x="1603653" y="1346177"/>
                    <a:pt x="1502699" y="1347530"/>
                  </a:cubicBezTo>
                  <a:cubicBezTo>
                    <a:pt x="1478165" y="1347868"/>
                    <a:pt x="1465128" y="1339677"/>
                    <a:pt x="1453368" y="1318224"/>
                  </a:cubicBezTo>
                  <a:cubicBezTo>
                    <a:pt x="1387543" y="1196343"/>
                    <a:pt x="1319352" y="1075740"/>
                    <a:pt x="1254241" y="953520"/>
                  </a:cubicBezTo>
                  <a:cubicBezTo>
                    <a:pt x="1238799" y="924591"/>
                    <a:pt x="1221328" y="913056"/>
                    <a:pt x="1187928" y="913432"/>
                  </a:cubicBezTo>
                  <a:cubicBezTo>
                    <a:pt x="1038769" y="915235"/>
                    <a:pt x="889574" y="914221"/>
                    <a:pt x="740379" y="914221"/>
                  </a:cubicBezTo>
                  <a:lnTo>
                    <a:pt x="688042" y="914221"/>
                  </a:lnTo>
                  <a:lnTo>
                    <a:pt x="688042" y="613952"/>
                  </a:lnTo>
                  <a:lnTo>
                    <a:pt x="737749" y="613952"/>
                  </a:lnTo>
                  <a:cubicBezTo>
                    <a:pt x="899004" y="613952"/>
                    <a:pt x="1060223" y="614478"/>
                    <a:pt x="1221479" y="613463"/>
                  </a:cubicBezTo>
                  <a:cubicBezTo>
                    <a:pt x="1253076" y="613839"/>
                    <a:pt x="1284636" y="610345"/>
                    <a:pt x="1315407" y="603093"/>
                  </a:cubicBezTo>
                  <a:cubicBezTo>
                    <a:pt x="1383373" y="585660"/>
                    <a:pt x="1418202" y="536142"/>
                    <a:pt x="1419328" y="462803"/>
                  </a:cubicBezTo>
                  <a:cubicBezTo>
                    <a:pt x="1420568" y="385932"/>
                    <a:pt x="1387844" y="334760"/>
                    <a:pt x="1319614" y="314471"/>
                  </a:cubicBezTo>
                  <a:cubicBezTo>
                    <a:pt x="1290722" y="306131"/>
                    <a:pt x="1260778" y="301885"/>
                    <a:pt x="1230683" y="301885"/>
                  </a:cubicBezTo>
                  <a:cubicBezTo>
                    <a:pt x="944353" y="300983"/>
                    <a:pt x="658061" y="301359"/>
                    <a:pt x="371730" y="301472"/>
                  </a:cubicBezTo>
                  <a:cubicBezTo>
                    <a:pt x="362901" y="301472"/>
                    <a:pt x="354034" y="302974"/>
                    <a:pt x="340095" y="304252"/>
                  </a:cubicBezTo>
                  <a:lnTo>
                    <a:pt x="340095" y="671736"/>
                  </a:lnTo>
                  <a:lnTo>
                    <a:pt x="188" y="671736"/>
                  </a:ln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4989E1B-76B9-4C3A-BA35-3098D5F57DD9}"/>
                </a:ext>
              </a:extLst>
            </p:cNvPr>
            <p:cNvSpPr/>
            <p:nvPr/>
          </p:nvSpPr>
          <p:spPr>
            <a:xfrm>
              <a:off x="11552297" y="6240358"/>
              <a:ext cx="1033776" cy="325592"/>
            </a:xfrm>
            <a:custGeom>
              <a:avLst/>
              <a:gdLst>
                <a:gd name="connsiteX0" fmla="*/ 0 w 1033776"/>
                <a:gd name="connsiteY0" fmla="*/ 325592 h 325592"/>
                <a:gd name="connsiteX1" fmla="*/ 0 w 1033776"/>
                <a:gd name="connsiteY1" fmla="*/ 0 h 325592"/>
                <a:gd name="connsiteX2" fmla="*/ 1025394 w 1033776"/>
                <a:gd name="connsiteY2" fmla="*/ 0 h 325592"/>
                <a:gd name="connsiteX3" fmla="*/ 1028174 w 1033776"/>
                <a:gd name="connsiteY3" fmla="*/ 325592 h 32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776" h="325592">
                  <a:moveTo>
                    <a:pt x="0" y="325592"/>
                  </a:moveTo>
                  <a:lnTo>
                    <a:pt x="0" y="0"/>
                  </a:lnTo>
                  <a:lnTo>
                    <a:pt x="1025394" y="0"/>
                  </a:lnTo>
                  <a:cubicBezTo>
                    <a:pt x="1034787" y="32612"/>
                    <a:pt x="1037079" y="270513"/>
                    <a:pt x="1028174" y="325592"/>
                  </a:cubicBez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7DA20-AD2F-4442-A67B-FDFF6BB37C06}"/>
                </a:ext>
              </a:extLst>
            </p:cNvPr>
            <p:cNvSpPr/>
            <p:nvPr/>
          </p:nvSpPr>
          <p:spPr>
            <a:xfrm>
              <a:off x="11897013" y="6740318"/>
              <a:ext cx="341484" cy="841595"/>
            </a:xfrm>
            <a:custGeom>
              <a:avLst/>
              <a:gdLst>
                <a:gd name="connsiteX0" fmla="*/ 0 w 341484"/>
                <a:gd name="connsiteY0" fmla="*/ 0 h 841595"/>
                <a:gd name="connsiteX1" fmla="*/ 341485 w 341484"/>
                <a:gd name="connsiteY1" fmla="*/ 0 h 841595"/>
                <a:gd name="connsiteX2" fmla="*/ 341485 w 341484"/>
                <a:gd name="connsiteY2" fmla="*/ 841595 h 841595"/>
                <a:gd name="connsiteX3" fmla="*/ 0 w 341484"/>
                <a:gd name="connsiteY3" fmla="*/ 841595 h 84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484" h="841595">
                  <a:moveTo>
                    <a:pt x="0" y="0"/>
                  </a:moveTo>
                  <a:lnTo>
                    <a:pt x="341485" y="0"/>
                  </a:lnTo>
                  <a:lnTo>
                    <a:pt x="341485" y="841595"/>
                  </a:lnTo>
                  <a:lnTo>
                    <a:pt x="0" y="841595"/>
                  </a:ln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FD405C8-380C-43CE-B844-4C1D4D53021A}"/>
                </a:ext>
              </a:extLst>
            </p:cNvPr>
            <p:cNvSpPr/>
            <p:nvPr/>
          </p:nvSpPr>
          <p:spPr>
            <a:xfrm>
              <a:off x="26568125" y="6244080"/>
              <a:ext cx="355123" cy="444276"/>
            </a:xfrm>
            <a:custGeom>
              <a:avLst/>
              <a:gdLst>
                <a:gd name="connsiteX0" fmla="*/ 234107 w 355123"/>
                <a:gd name="connsiteY0" fmla="*/ 444277 h 444276"/>
                <a:gd name="connsiteX1" fmla="*/ 123723 w 355123"/>
                <a:gd name="connsiteY1" fmla="*/ 444277 h 444276"/>
                <a:gd name="connsiteX2" fmla="*/ 123723 w 355123"/>
                <a:gd name="connsiteY2" fmla="*/ 101026 h 444276"/>
                <a:gd name="connsiteX3" fmla="*/ 0 w 355123"/>
                <a:gd name="connsiteY3" fmla="*/ 101026 h 444276"/>
                <a:gd name="connsiteX4" fmla="*/ 0 w 355123"/>
                <a:gd name="connsiteY4" fmla="*/ 8188 h 444276"/>
                <a:gd name="connsiteX5" fmla="*/ 355123 w 355123"/>
                <a:gd name="connsiteY5" fmla="*/ 5821 h 444276"/>
                <a:gd name="connsiteX6" fmla="*/ 355123 w 355123"/>
                <a:gd name="connsiteY6" fmla="*/ 97983 h 444276"/>
                <a:gd name="connsiteX7" fmla="*/ 234031 w 355123"/>
                <a:gd name="connsiteY7" fmla="*/ 97983 h 44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5123" h="444276">
                  <a:moveTo>
                    <a:pt x="234107" y="444277"/>
                  </a:moveTo>
                  <a:lnTo>
                    <a:pt x="123723" y="444277"/>
                  </a:lnTo>
                  <a:lnTo>
                    <a:pt x="123723" y="101026"/>
                  </a:lnTo>
                  <a:lnTo>
                    <a:pt x="0" y="101026"/>
                  </a:lnTo>
                  <a:lnTo>
                    <a:pt x="0" y="8188"/>
                  </a:lnTo>
                  <a:cubicBezTo>
                    <a:pt x="29719" y="-979"/>
                    <a:pt x="296288" y="-3384"/>
                    <a:pt x="355123" y="5821"/>
                  </a:cubicBezTo>
                  <a:lnTo>
                    <a:pt x="355123" y="97983"/>
                  </a:lnTo>
                  <a:lnTo>
                    <a:pt x="234031" y="97983"/>
                  </a:lnTo>
                  <a:close/>
                </a:path>
              </a:pathLst>
            </a:custGeom>
            <a:solidFill>
              <a:schemeClr val="bg1"/>
            </a:solidFill>
            <a:ln w="3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lang="en-GB" sz="9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80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1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4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FD48E1-AA64-4E15-A055-142FAA6F53F4}"/>
              </a:ext>
            </a:extLst>
          </p:cNvPr>
          <p:cNvCxnSpPr>
            <a:cxnSpLocks/>
          </p:cNvCxnSpPr>
          <p:nvPr/>
        </p:nvCxnSpPr>
        <p:spPr>
          <a:xfrm flipV="1">
            <a:off x="1017230" y="1145608"/>
            <a:ext cx="0" cy="366828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AFCF2F-DA7A-42BB-9103-E52437CA92F6}"/>
              </a:ext>
            </a:extLst>
          </p:cNvPr>
          <p:cNvCxnSpPr>
            <a:cxnSpLocks/>
          </p:cNvCxnSpPr>
          <p:nvPr/>
        </p:nvCxnSpPr>
        <p:spPr>
          <a:xfrm>
            <a:off x="301682" y="1299008"/>
            <a:ext cx="14274" cy="3107564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2A393842-2F78-48BD-BA79-69975D218C5B}"/>
              </a:ext>
            </a:extLst>
          </p:cNvPr>
          <p:cNvSpPr/>
          <p:nvPr/>
        </p:nvSpPr>
        <p:spPr>
          <a:xfrm>
            <a:off x="10630014" y="2127465"/>
            <a:ext cx="1513037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A1B41BD-CB25-4377-A24E-7CC24DF5E6BC}"/>
              </a:ext>
            </a:extLst>
          </p:cNvPr>
          <p:cNvSpPr/>
          <p:nvPr/>
        </p:nvSpPr>
        <p:spPr>
          <a:xfrm>
            <a:off x="9068061" y="2125991"/>
            <a:ext cx="1513037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3A7A190-4268-4593-A7E2-7F924B63C256}"/>
              </a:ext>
            </a:extLst>
          </p:cNvPr>
          <p:cNvSpPr/>
          <p:nvPr/>
        </p:nvSpPr>
        <p:spPr>
          <a:xfrm>
            <a:off x="7322073" y="2125991"/>
            <a:ext cx="1670916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20BBD20-A11F-4D6D-97F7-919AA665080A}"/>
              </a:ext>
            </a:extLst>
          </p:cNvPr>
          <p:cNvSpPr/>
          <p:nvPr/>
        </p:nvSpPr>
        <p:spPr>
          <a:xfrm>
            <a:off x="5483762" y="2116358"/>
            <a:ext cx="1780779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DCA06A-6AE1-4299-BDCF-601D9C220692}"/>
              </a:ext>
            </a:extLst>
          </p:cNvPr>
          <p:cNvSpPr/>
          <p:nvPr/>
        </p:nvSpPr>
        <p:spPr>
          <a:xfrm>
            <a:off x="3711853" y="2125992"/>
            <a:ext cx="1714487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A117335-B50D-4C30-8DE1-3B7BE59BD751}"/>
              </a:ext>
            </a:extLst>
          </p:cNvPr>
          <p:cNvSpPr/>
          <p:nvPr/>
        </p:nvSpPr>
        <p:spPr>
          <a:xfrm>
            <a:off x="892535" y="2136961"/>
            <a:ext cx="2737008" cy="42053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9CE3B-EA1A-4DBF-A846-54B3ED828A75}"/>
              </a:ext>
            </a:extLst>
          </p:cNvPr>
          <p:cNvSpPr>
            <a:spLocks noGrp="1"/>
          </p:cNvSpPr>
          <p:nvPr>
            <p:ph type="title"/>
            <p:custDataLst>
              <p:custData r:id="rId1"/>
            </p:custDataLst>
          </p:nvPr>
        </p:nvSpPr>
        <p:spPr>
          <a:xfrm>
            <a:off x="367357" y="357944"/>
            <a:ext cx="9499454" cy="49554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en-US" b="1" dirty="0">
                <a:solidFill>
                  <a:srgbClr val="002060"/>
                </a:solidFill>
                <a:latin typeface="Arial" panose="020B0604020202020204"/>
                <a:ea typeface="+mn-ea"/>
                <a:cs typeface="+mn-cs"/>
              </a:rPr>
              <a:t>NWEA P&amp;R team – 2021 view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54C9F015-794C-4A4F-913E-0F54090E8EE5}"/>
              </a:ext>
            </a:extLst>
          </p:cNvPr>
          <p:cNvSpPr/>
          <p:nvPr/>
        </p:nvSpPr>
        <p:spPr>
          <a:xfrm>
            <a:off x="138626" y="1518987"/>
            <a:ext cx="1066653" cy="50944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Irina Zainea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NWEA P&amp;R</a:t>
            </a:r>
          </a:p>
        </p:txBody>
      </p:sp>
      <p:sp>
        <p:nvSpPr>
          <p:cNvPr id="68" name="Rounded Rectangle 8">
            <a:extLst>
              <a:ext uri="{FF2B5EF4-FFF2-40B4-BE49-F238E27FC236}">
                <a16:creationId xmlns:a16="http://schemas.microsoft.com/office/drawing/2014/main" id="{E16939FE-2B85-4B00-A669-68616D73B6C5}"/>
              </a:ext>
            </a:extLst>
          </p:cNvPr>
          <p:cNvSpPr/>
          <p:nvPr/>
        </p:nvSpPr>
        <p:spPr>
          <a:xfrm>
            <a:off x="3711853" y="2937824"/>
            <a:ext cx="871067" cy="57405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 Livia </a:t>
            </a:r>
            <a:r>
              <a:rPr lang="en-US" sz="1100" b="1" dirty="0" err="1">
                <a:solidFill>
                  <a:prstClr val="white"/>
                </a:solidFill>
                <a:latin typeface="Calibri"/>
              </a:rPr>
              <a:t>Ogrezeanu</a:t>
            </a:r>
            <a:endParaRPr lang="en-US" sz="1100" b="1" dirty="0">
              <a:solidFill>
                <a:prstClr val="white"/>
              </a:solidFill>
              <a:latin typeface="Calibri"/>
            </a:endParaRP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UK&amp;I</a:t>
            </a:r>
          </a:p>
        </p:txBody>
      </p:sp>
      <p:sp>
        <p:nvSpPr>
          <p:cNvPr id="73" name="Rounded Rectangle 8">
            <a:extLst>
              <a:ext uri="{FF2B5EF4-FFF2-40B4-BE49-F238E27FC236}">
                <a16:creationId xmlns:a16="http://schemas.microsoft.com/office/drawing/2014/main" id="{54C99065-0C8F-4948-B98F-A8E1508D47F4}"/>
              </a:ext>
            </a:extLst>
          </p:cNvPr>
          <p:cNvSpPr/>
          <p:nvPr/>
        </p:nvSpPr>
        <p:spPr>
          <a:xfrm>
            <a:off x="10726270" y="4781272"/>
            <a:ext cx="1306031" cy="5044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Cristina Rakosi</a:t>
            </a:r>
          </a:p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COMFOM UK&amp;I</a:t>
            </a:r>
          </a:p>
        </p:txBody>
      </p:sp>
      <p:sp>
        <p:nvSpPr>
          <p:cNvPr id="74" name="Rounded Rectangle 8">
            <a:extLst>
              <a:ext uri="{FF2B5EF4-FFF2-40B4-BE49-F238E27FC236}">
                <a16:creationId xmlns:a16="http://schemas.microsoft.com/office/drawing/2014/main" id="{F3034285-9C78-4FD6-896C-FEA366AD5D9A}"/>
              </a:ext>
            </a:extLst>
          </p:cNvPr>
          <p:cNvSpPr/>
          <p:nvPr/>
        </p:nvSpPr>
        <p:spPr>
          <a:xfrm>
            <a:off x="10717952" y="4264541"/>
            <a:ext cx="1314349" cy="4592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Ionela Buturache</a:t>
            </a:r>
          </a:p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COMFOM Nordics</a:t>
            </a: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BCE3385F-CC36-41EB-8E77-1D1ED304CCAD}"/>
              </a:ext>
            </a:extLst>
          </p:cNvPr>
          <p:cNvSpPr/>
          <p:nvPr/>
        </p:nvSpPr>
        <p:spPr>
          <a:xfrm>
            <a:off x="7688186" y="2946287"/>
            <a:ext cx="862238" cy="5694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Marcel Gulii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FI &amp; NL</a:t>
            </a:r>
          </a:p>
        </p:txBody>
      </p:sp>
      <p:sp>
        <p:nvSpPr>
          <p:cNvPr id="88" name="Rounded Rectangle 8">
            <a:extLst>
              <a:ext uri="{FF2B5EF4-FFF2-40B4-BE49-F238E27FC236}">
                <a16:creationId xmlns:a16="http://schemas.microsoft.com/office/drawing/2014/main" id="{A2FAA8E6-1DAD-4EAE-A618-5189A3E86E83}"/>
              </a:ext>
            </a:extLst>
          </p:cNvPr>
          <p:cNvSpPr/>
          <p:nvPr/>
        </p:nvSpPr>
        <p:spPr>
          <a:xfrm>
            <a:off x="4640452" y="2952382"/>
            <a:ext cx="712775" cy="5449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Melania Parvu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UK&amp;I</a:t>
            </a: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BA5F2357-2FBE-41D1-B829-74D9DD115378}"/>
              </a:ext>
            </a:extLst>
          </p:cNvPr>
          <p:cNvSpPr/>
          <p:nvPr/>
        </p:nvSpPr>
        <p:spPr>
          <a:xfrm>
            <a:off x="9386859" y="2957966"/>
            <a:ext cx="900418" cy="5107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Elena Adams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 BeLux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D590AAE-C678-4278-B51B-B1399B76FAD0}"/>
              </a:ext>
            </a:extLst>
          </p:cNvPr>
          <p:cNvSpPr/>
          <p:nvPr/>
        </p:nvSpPr>
        <p:spPr>
          <a:xfrm>
            <a:off x="7709440" y="3289098"/>
            <a:ext cx="132172" cy="324594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sz="900">
              <a:solidFill>
                <a:srgbClr val="002060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2A3BD4E-2241-4751-8289-98D182783133}"/>
              </a:ext>
            </a:extLst>
          </p:cNvPr>
          <p:cNvSpPr/>
          <p:nvPr/>
        </p:nvSpPr>
        <p:spPr>
          <a:xfrm>
            <a:off x="8969459" y="3271992"/>
            <a:ext cx="132172" cy="324594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sz="900">
              <a:solidFill>
                <a:srgbClr val="00206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0EE90B4-6446-4847-869D-0B8FA0325A93}"/>
              </a:ext>
            </a:extLst>
          </p:cNvPr>
          <p:cNvSpPr/>
          <p:nvPr/>
        </p:nvSpPr>
        <p:spPr>
          <a:xfrm>
            <a:off x="10286342" y="3292336"/>
            <a:ext cx="132172" cy="324594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sz="900">
              <a:solidFill>
                <a:srgbClr val="002060"/>
              </a:solidFill>
            </a:endParaRP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8FAF427-D553-4E6B-A20C-9564F98B81D7}"/>
              </a:ext>
            </a:extLst>
          </p:cNvPr>
          <p:cNvCxnSpPr>
            <a:cxnSpLocks/>
          </p:cNvCxnSpPr>
          <p:nvPr/>
        </p:nvCxnSpPr>
        <p:spPr>
          <a:xfrm>
            <a:off x="11856117" y="2938090"/>
            <a:ext cx="0" cy="194143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ounded Rectangle 8">
            <a:extLst>
              <a:ext uri="{FF2B5EF4-FFF2-40B4-BE49-F238E27FC236}">
                <a16:creationId xmlns:a16="http://schemas.microsoft.com/office/drawing/2014/main" id="{D1C81573-DA40-44D5-AC83-9B03567508DF}"/>
              </a:ext>
            </a:extLst>
          </p:cNvPr>
          <p:cNvSpPr/>
          <p:nvPr/>
        </p:nvSpPr>
        <p:spPr>
          <a:xfrm>
            <a:off x="10732568" y="3658334"/>
            <a:ext cx="1246595" cy="4822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Cezar Alecu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NWEA Pricing Specialist</a:t>
            </a:r>
          </a:p>
        </p:txBody>
      </p:sp>
      <p:sp>
        <p:nvSpPr>
          <p:cNvPr id="77" name="Rounded Rectangle 8">
            <a:extLst>
              <a:ext uri="{FF2B5EF4-FFF2-40B4-BE49-F238E27FC236}">
                <a16:creationId xmlns:a16="http://schemas.microsoft.com/office/drawing/2014/main" id="{79B9CDE5-8EE4-4498-AB43-FEE59F290307}"/>
              </a:ext>
            </a:extLst>
          </p:cNvPr>
          <p:cNvSpPr/>
          <p:nvPr/>
        </p:nvSpPr>
        <p:spPr>
          <a:xfrm>
            <a:off x="10899896" y="2952382"/>
            <a:ext cx="1034560" cy="5449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Roberta Galin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NWEA</a:t>
            </a: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360AC5D5-EF47-46E3-BE52-AD9CBBD0B622}"/>
              </a:ext>
            </a:extLst>
          </p:cNvPr>
          <p:cNvSpPr/>
          <p:nvPr/>
        </p:nvSpPr>
        <p:spPr>
          <a:xfrm>
            <a:off x="2393585" y="2946286"/>
            <a:ext cx="823305" cy="55712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 Cristina Popa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Nordics</a:t>
            </a:r>
          </a:p>
        </p:txBody>
      </p:sp>
      <p:sp>
        <p:nvSpPr>
          <p:cNvPr id="48" name="Rounded Rectangle 8">
            <a:extLst>
              <a:ext uri="{FF2B5EF4-FFF2-40B4-BE49-F238E27FC236}">
                <a16:creationId xmlns:a16="http://schemas.microsoft.com/office/drawing/2014/main" id="{9C0CD247-A5EB-465C-B964-A07F9958EEA5}"/>
              </a:ext>
            </a:extLst>
          </p:cNvPr>
          <p:cNvSpPr/>
          <p:nvPr/>
        </p:nvSpPr>
        <p:spPr>
          <a:xfrm>
            <a:off x="1523687" y="2940733"/>
            <a:ext cx="791345" cy="57080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prstClr val="white"/>
                </a:solidFill>
                <a:latin typeface="Calibri"/>
              </a:rPr>
              <a:t>Andra</a:t>
            </a:r>
            <a:r>
              <a:rPr lang="en-US" sz="1100" b="1" dirty="0">
                <a:solidFill>
                  <a:prstClr val="white"/>
                </a:solidFill>
                <a:latin typeface="Calibri"/>
              </a:rPr>
              <a:t> Popescu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Nordics</a:t>
            </a:r>
          </a:p>
        </p:txBody>
      </p:sp>
      <p:sp>
        <p:nvSpPr>
          <p:cNvPr id="62" name="Rounded Rectangle 8">
            <a:extLst>
              <a:ext uri="{FF2B5EF4-FFF2-40B4-BE49-F238E27FC236}">
                <a16:creationId xmlns:a16="http://schemas.microsoft.com/office/drawing/2014/main" id="{852C0102-F0BC-4C57-89DB-7D39DE44FCD1}"/>
              </a:ext>
            </a:extLst>
          </p:cNvPr>
          <p:cNvSpPr/>
          <p:nvPr/>
        </p:nvSpPr>
        <p:spPr>
          <a:xfrm>
            <a:off x="974575" y="3594359"/>
            <a:ext cx="840496" cy="5868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Alina Enea 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Denmark</a:t>
            </a:r>
          </a:p>
        </p:txBody>
      </p:sp>
      <p:sp>
        <p:nvSpPr>
          <p:cNvPr id="150" name="Rounded Rectangle 8">
            <a:extLst>
              <a:ext uri="{FF2B5EF4-FFF2-40B4-BE49-F238E27FC236}">
                <a16:creationId xmlns:a16="http://schemas.microsoft.com/office/drawing/2014/main" id="{D86F9B41-F8B0-4C05-9903-7F790239E301}"/>
              </a:ext>
            </a:extLst>
          </p:cNvPr>
          <p:cNvSpPr/>
          <p:nvPr/>
        </p:nvSpPr>
        <p:spPr>
          <a:xfrm>
            <a:off x="2770807" y="3574620"/>
            <a:ext cx="823305" cy="5868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Beatrix Burjan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Sweden’s</a:t>
            </a:r>
          </a:p>
        </p:txBody>
      </p:sp>
      <p:sp>
        <p:nvSpPr>
          <p:cNvPr id="177" name="Rounded Rectangle 8">
            <a:extLst>
              <a:ext uri="{FF2B5EF4-FFF2-40B4-BE49-F238E27FC236}">
                <a16:creationId xmlns:a16="http://schemas.microsoft.com/office/drawing/2014/main" id="{AEA8A5E9-5F5B-41B0-894E-1BB7FCCA86DC}"/>
              </a:ext>
            </a:extLst>
          </p:cNvPr>
          <p:cNvSpPr/>
          <p:nvPr/>
        </p:nvSpPr>
        <p:spPr>
          <a:xfrm>
            <a:off x="1870746" y="3595200"/>
            <a:ext cx="840498" cy="5708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Daniela Nicolae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Norway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A49850-C8C0-4EC8-8091-7DA2690FA214}"/>
              </a:ext>
            </a:extLst>
          </p:cNvPr>
          <p:cNvSpPr txBox="1"/>
          <p:nvPr/>
        </p:nvSpPr>
        <p:spPr>
          <a:xfrm>
            <a:off x="1843667" y="2313306"/>
            <a:ext cx="1222888" cy="38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Nordics</a:t>
            </a:r>
          </a:p>
        </p:txBody>
      </p:sp>
      <p:sp>
        <p:nvSpPr>
          <p:cNvPr id="87" name="Rounded Rectangle 8">
            <a:extLst>
              <a:ext uri="{FF2B5EF4-FFF2-40B4-BE49-F238E27FC236}">
                <a16:creationId xmlns:a16="http://schemas.microsoft.com/office/drawing/2014/main" id="{443F8AD8-3A61-4D2B-AC16-52A760BF2752}"/>
              </a:ext>
            </a:extLst>
          </p:cNvPr>
          <p:cNvSpPr/>
          <p:nvPr/>
        </p:nvSpPr>
        <p:spPr>
          <a:xfrm>
            <a:off x="1004136" y="4322851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Daniel Jidveian</a:t>
            </a:r>
          </a:p>
        </p:txBody>
      </p:sp>
      <p:sp>
        <p:nvSpPr>
          <p:cNvPr id="89" name="Rounded Rectangle 8">
            <a:extLst>
              <a:ext uri="{FF2B5EF4-FFF2-40B4-BE49-F238E27FC236}">
                <a16:creationId xmlns:a16="http://schemas.microsoft.com/office/drawing/2014/main" id="{7CE71519-55DA-4F9A-BAF5-B43CA92F6FB9}"/>
              </a:ext>
            </a:extLst>
          </p:cNvPr>
          <p:cNvSpPr/>
          <p:nvPr/>
        </p:nvSpPr>
        <p:spPr>
          <a:xfrm>
            <a:off x="1902513" y="4318838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Andy Andrei</a:t>
            </a:r>
          </a:p>
        </p:txBody>
      </p:sp>
      <p:sp>
        <p:nvSpPr>
          <p:cNvPr id="90" name="Rounded Rectangle 8">
            <a:extLst>
              <a:ext uri="{FF2B5EF4-FFF2-40B4-BE49-F238E27FC236}">
                <a16:creationId xmlns:a16="http://schemas.microsoft.com/office/drawing/2014/main" id="{1BD14A24-4C4D-4FD8-9518-1B19A23BE6C6}"/>
              </a:ext>
            </a:extLst>
          </p:cNvPr>
          <p:cNvSpPr/>
          <p:nvPr/>
        </p:nvSpPr>
        <p:spPr>
          <a:xfrm>
            <a:off x="2819211" y="4312911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Adriana  Smarandei</a:t>
            </a:r>
          </a:p>
        </p:txBody>
      </p:sp>
      <p:sp>
        <p:nvSpPr>
          <p:cNvPr id="91" name="Rounded Rectangle 8">
            <a:extLst>
              <a:ext uri="{FF2B5EF4-FFF2-40B4-BE49-F238E27FC236}">
                <a16:creationId xmlns:a16="http://schemas.microsoft.com/office/drawing/2014/main" id="{70BAEA08-D23F-4518-B370-D08515DCC76A}"/>
              </a:ext>
            </a:extLst>
          </p:cNvPr>
          <p:cNvSpPr/>
          <p:nvPr/>
        </p:nvSpPr>
        <p:spPr>
          <a:xfrm>
            <a:off x="1205279" y="5225898"/>
            <a:ext cx="1090010" cy="48533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Dragos Stanila</a:t>
            </a:r>
          </a:p>
          <a:p>
            <a:pPr algn="ctr"/>
            <a:r>
              <a:rPr lang="en-US" sz="1000" dirty="0">
                <a:solidFill>
                  <a:prstClr val="white"/>
                </a:solidFill>
                <a:latin typeface="Calibri"/>
              </a:rPr>
              <a:t>Treasury Nordics</a:t>
            </a:r>
          </a:p>
        </p:txBody>
      </p:sp>
      <p:sp>
        <p:nvSpPr>
          <p:cNvPr id="92" name="Rounded Rectangle 8">
            <a:extLst>
              <a:ext uri="{FF2B5EF4-FFF2-40B4-BE49-F238E27FC236}">
                <a16:creationId xmlns:a16="http://schemas.microsoft.com/office/drawing/2014/main" id="{69460429-D3AB-4C4D-8F57-2DFB84AE8D15}"/>
              </a:ext>
            </a:extLst>
          </p:cNvPr>
          <p:cNvSpPr/>
          <p:nvPr/>
        </p:nvSpPr>
        <p:spPr>
          <a:xfrm>
            <a:off x="1843667" y="5764749"/>
            <a:ext cx="1008512" cy="48533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Riklajd </a:t>
            </a:r>
            <a:r>
              <a:rPr lang="en-US" sz="1100" b="1" dirty="0" err="1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Muko</a:t>
            </a:r>
            <a:endParaRPr lang="en-US" sz="1100" b="1" dirty="0">
              <a:solidFill>
                <a:srgbClr val="F4F4F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SPOC SWE</a:t>
            </a:r>
          </a:p>
        </p:txBody>
      </p:sp>
      <p:sp>
        <p:nvSpPr>
          <p:cNvPr id="93" name="Rounded Rectangle 8">
            <a:extLst>
              <a:ext uri="{FF2B5EF4-FFF2-40B4-BE49-F238E27FC236}">
                <a16:creationId xmlns:a16="http://schemas.microsoft.com/office/drawing/2014/main" id="{D8DA935F-FCF5-4BFC-BB00-ED1DED077B29}"/>
              </a:ext>
            </a:extLst>
          </p:cNvPr>
          <p:cNvSpPr/>
          <p:nvPr/>
        </p:nvSpPr>
        <p:spPr>
          <a:xfrm>
            <a:off x="2351451" y="5212941"/>
            <a:ext cx="1056648" cy="48533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Victor Perciun</a:t>
            </a: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SPOC NOR</a:t>
            </a:r>
          </a:p>
        </p:txBody>
      </p:sp>
      <p:sp>
        <p:nvSpPr>
          <p:cNvPr id="94" name="Rounded Rectangle 8">
            <a:extLst>
              <a:ext uri="{FF2B5EF4-FFF2-40B4-BE49-F238E27FC236}">
                <a16:creationId xmlns:a16="http://schemas.microsoft.com/office/drawing/2014/main" id="{C908C1BF-3A74-4D9D-A337-EFBE640BAEAF}"/>
              </a:ext>
            </a:extLst>
          </p:cNvPr>
          <p:cNvSpPr/>
          <p:nvPr/>
        </p:nvSpPr>
        <p:spPr>
          <a:xfrm>
            <a:off x="7630248" y="4593757"/>
            <a:ext cx="931392" cy="48533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Cristina Brasoveanu</a:t>
            </a: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SPOC FIN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82EF24D-E5C6-4BEE-AA35-CC4D61A6E1AC}"/>
              </a:ext>
            </a:extLst>
          </p:cNvPr>
          <p:cNvSpPr txBox="1"/>
          <p:nvPr/>
        </p:nvSpPr>
        <p:spPr>
          <a:xfrm>
            <a:off x="4168950" y="2306464"/>
            <a:ext cx="898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UK&amp;I*</a:t>
            </a:r>
          </a:p>
        </p:txBody>
      </p:sp>
      <p:sp>
        <p:nvSpPr>
          <p:cNvPr id="116" name="Rounded Rectangle 8">
            <a:extLst>
              <a:ext uri="{FF2B5EF4-FFF2-40B4-BE49-F238E27FC236}">
                <a16:creationId xmlns:a16="http://schemas.microsoft.com/office/drawing/2014/main" id="{9ABC6D56-18B7-4BAF-ABE6-274784349659}"/>
              </a:ext>
            </a:extLst>
          </p:cNvPr>
          <p:cNvSpPr/>
          <p:nvPr/>
        </p:nvSpPr>
        <p:spPr>
          <a:xfrm>
            <a:off x="3764581" y="3593791"/>
            <a:ext cx="787671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Ana Pumnea</a:t>
            </a:r>
          </a:p>
        </p:txBody>
      </p:sp>
      <p:sp>
        <p:nvSpPr>
          <p:cNvPr id="117" name="Rounded Rectangle 8">
            <a:extLst>
              <a:ext uri="{FF2B5EF4-FFF2-40B4-BE49-F238E27FC236}">
                <a16:creationId xmlns:a16="http://schemas.microsoft.com/office/drawing/2014/main" id="{8DBBE286-5F0C-459F-A4B1-666CB045C687}"/>
              </a:ext>
            </a:extLst>
          </p:cNvPr>
          <p:cNvSpPr/>
          <p:nvPr/>
        </p:nvSpPr>
        <p:spPr>
          <a:xfrm>
            <a:off x="3751452" y="4303603"/>
            <a:ext cx="800800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Bogdan Dumitrescu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396C98C-4FA4-4C03-B6E2-BED82A7373B9}"/>
              </a:ext>
            </a:extLst>
          </p:cNvPr>
          <p:cNvSpPr txBox="1"/>
          <p:nvPr/>
        </p:nvSpPr>
        <p:spPr>
          <a:xfrm>
            <a:off x="3953936" y="5866207"/>
            <a:ext cx="122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Harlow Solid Italic" panose="04030604020F02020D02" pitchFamily="82" charset="0"/>
              </a:rPr>
              <a:t>*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Stage 2</a:t>
            </a:r>
          </a:p>
        </p:txBody>
      </p:sp>
      <p:sp>
        <p:nvSpPr>
          <p:cNvPr id="45" name="Rounded Rectangle 8">
            <a:extLst>
              <a:ext uri="{FF2B5EF4-FFF2-40B4-BE49-F238E27FC236}">
                <a16:creationId xmlns:a16="http://schemas.microsoft.com/office/drawing/2014/main" id="{2CB1EC1F-3383-4411-9D05-670AF94958EE}"/>
              </a:ext>
            </a:extLst>
          </p:cNvPr>
          <p:cNvSpPr/>
          <p:nvPr/>
        </p:nvSpPr>
        <p:spPr>
          <a:xfrm>
            <a:off x="5551922" y="2907463"/>
            <a:ext cx="812470" cy="6347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Gianina Rizea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France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521AED8-48B3-4E78-B075-4F29AE0CD544}"/>
              </a:ext>
            </a:extLst>
          </p:cNvPr>
          <p:cNvSpPr/>
          <p:nvPr/>
        </p:nvSpPr>
        <p:spPr>
          <a:xfrm>
            <a:off x="6087774" y="3718574"/>
            <a:ext cx="132172" cy="442933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sz="900">
              <a:solidFill>
                <a:srgbClr val="002060"/>
              </a:solidFill>
            </a:endParaRPr>
          </a:p>
        </p:txBody>
      </p:sp>
      <p:sp>
        <p:nvSpPr>
          <p:cNvPr id="151" name="Rounded Rectangle 8">
            <a:extLst>
              <a:ext uri="{FF2B5EF4-FFF2-40B4-BE49-F238E27FC236}">
                <a16:creationId xmlns:a16="http://schemas.microsoft.com/office/drawing/2014/main" id="{9395061C-A578-4C7D-A583-CCF40F5F15AF}"/>
              </a:ext>
            </a:extLst>
          </p:cNvPr>
          <p:cNvSpPr/>
          <p:nvPr/>
        </p:nvSpPr>
        <p:spPr>
          <a:xfrm>
            <a:off x="6406471" y="2907464"/>
            <a:ext cx="787609" cy="6347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Valentin Cenusa</a:t>
            </a:r>
          </a:p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France</a:t>
            </a:r>
          </a:p>
        </p:txBody>
      </p:sp>
      <p:sp>
        <p:nvSpPr>
          <p:cNvPr id="124" name="Rounded Rectangle 8">
            <a:extLst>
              <a:ext uri="{FF2B5EF4-FFF2-40B4-BE49-F238E27FC236}">
                <a16:creationId xmlns:a16="http://schemas.microsoft.com/office/drawing/2014/main" id="{65B2244B-ED88-44E1-83FF-8BC9A7428EC0}"/>
              </a:ext>
            </a:extLst>
          </p:cNvPr>
          <p:cNvSpPr/>
          <p:nvPr/>
        </p:nvSpPr>
        <p:spPr>
          <a:xfrm>
            <a:off x="6406471" y="3606382"/>
            <a:ext cx="805140" cy="2793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Ionela Holban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3FEA5F0-A56F-4389-A36C-691E13524856}"/>
              </a:ext>
            </a:extLst>
          </p:cNvPr>
          <p:cNvSpPr txBox="1"/>
          <p:nvPr/>
        </p:nvSpPr>
        <p:spPr>
          <a:xfrm>
            <a:off x="5948263" y="2294785"/>
            <a:ext cx="898921" cy="54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France</a:t>
            </a:r>
          </a:p>
        </p:txBody>
      </p:sp>
      <p:sp>
        <p:nvSpPr>
          <p:cNvPr id="130" name="Rounded Rectangle 8">
            <a:extLst>
              <a:ext uri="{FF2B5EF4-FFF2-40B4-BE49-F238E27FC236}">
                <a16:creationId xmlns:a16="http://schemas.microsoft.com/office/drawing/2014/main" id="{6E6D1973-9284-4D8D-B19D-AF619FB155B4}"/>
              </a:ext>
            </a:extLst>
          </p:cNvPr>
          <p:cNvSpPr/>
          <p:nvPr/>
        </p:nvSpPr>
        <p:spPr>
          <a:xfrm>
            <a:off x="5744452" y="5212941"/>
            <a:ext cx="1254322" cy="52939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Cristian Enache</a:t>
            </a: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 Fin Analyst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94BC9CF-CDF5-4EDF-B7FA-34DB726EE5EF}"/>
              </a:ext>
            </a:extLst>
          </p:cNvPr>
          <p:cNvSpPr txBox="1"/>
          <p:nvPr/>
        </p:nvSpPr>
        <p:spPr>
          <a:xfrm>
            <a:off x="7628763" y="2309099"/>
            <a:ext cx="100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NL &amp; FI</a:t>
            </a:r>
          </a:p>
        </p:txBody>
      </p:sp>
      <p:sp>
        <p:nvSpPr>
          <p:cNvPr id="133" name="Rounded Rectangle 8">
            <a:extLst>
              <a:ext uri="{FF2B5EF4-FFF2-40B4-BE49-F238E27FC236}">
                <a16:creationId xmlns:a16="http://schemas.microsoft.com/office/drawing/2014/main" id="{41381500-D838-4A00-AC05-4B791FCA8093}"/>
              </a:ext>
            </a:extLst>
          </p:cNvPr>
          <p:cNvSpPr/>
          <p:nvPr/>
        </p:nvSpPr>
        <p:spPr>
          <a:xfrm>
            <a:off x="7719796" y="3588171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Andrei Stanciu</a:t>
            </a:r>
          </a:p>
        </p:txBody>
      </p:sp>
      <p:sp>
        <p:nvSpPr>
          <p:cNvPr id="134" name="Rounded Rectangle 8">
            <a:extLst>
              <a:ext uri="{FF2B5EF4-FFF2-40B4-BE49-F238E27FC236}">
                <a16:creationId xmlns:a16="http://schemas.microsoft.com/office/drawing/2014/main" id="{18B22704-EA69-4BAF-B01A-F086076FA234}"/>
              </a:ext>
            </a:extLst>
          </p:cNvPr>
          <p:cNvSpPr/>
          <p:nvPr/>
        </p:nvSpPr>
        <p:spPr>
          <a:xfrm>
            <a:off x="7628763" y="5151364"/>
            <a:ext cx="934363" cy="48533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Mihail Boscanean</a:t>
            </a: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SPOC NL</a:t>
            </a:r>
          </a:p>
        </p:txBody>
      </p:sp>
      <p:sp>
        <p:nvSpPr>
          <p:cNvPr id="135" name="Rounded Rectangle 8">
            <a:extLst>
              <a:ext uri="{FF2B5EF4-FFF2-40B4-BE49-F238E27FC236}">
                <a16:creationId xmlns:a16="http://schemas.microsoft.com/office/drawing/2014/main" id="{13424407-26E0-4A90-8A6C-0553E06E5F1A}"/>
              </a:ext>
            </a:extLst>
          </p:cNvPr>
          <p:cNvSpPr/>
          <p:nvPr/>
        </p:nvSpPr>
        <p:spPr>
          <a:xfrm>
            <a:off x="7628763" y="5708972"/>
            <a:ext cx="934363" cy="48095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Andreea </a:t>
            </a:r>
            <a:r>
              <a:rPr lang="en-US" sz="1100" b="1" dirty="0" err="1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Pruna</a:t>
            </a:r>
            <a:endParaRPr lang="en-US" sz="1100" b="1" dirty="0">
              <a:solidFill>
                <a:srgbClr val="F4F4F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b="1" dirty="0">
                <a:solidFill>
                  <a:srgbClr val="F4F4F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 Fin NL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9E5E554-758C-4230-B9D5-2745C8BF46ED}"/>
              </a:ext>
            </a:extLst>
          </p:cNvPr>
          <p:cNvSpPr txBox="1"/>
          <p:nvPr/>
        </p:nvSpPr>
        <p:spPr>
          <a:xfrm>
            <a:off x="9343526" y="2306464"/>
            <a:ext cx="100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BeLux</a:t>
            </a:r>
          </a:p>
        </p:txBody>
      </p:sp>
      <p:sp>
        <p:nvSpPr>
          <p:cNvPr id="139" name="Rounded Rectangle 8">
            <a:extLst>
              <a:ext uri="{FF2B5EF4-FFF2-40B4-BE49-F238E27FC236}">
                <a16:creationId xmlns:a16="http://schemas.microsoft.com/office/drawing/2014/main" id="{31EC0687-424F-4D3D-8A0B-AFD06CE420C2}"/>
              </a:ext>
            </a:extLst>
          </p:cNvPr>
          <p:cNvSpPr/>
          <p:nvPr/>
        </p:nvSpPr>
        <p:spPr>
          <a:xfrm>
            <a:off x="9432124" y="3562864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Madalina Balaceanu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A2E845A-3DBA-465C-9223-33F4EED32CDD}"/>
              </a:ext>
            </a:extLst>
          </p:cNvPr>
          <p:cNvSpPr txBox="1"/>
          <p:nvPr/>
        </p:nvSpPr>
        <p:spPr>
          <a:xfrm>
            <a:off x="10855615" y="2306464"/>
            <a:ext cx="100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NWEA</a:t>
            </a:r>
          </a:p>
        </p:txBody>
      </p:sp>
      <p:sp>
        <p:nvSpPr>
          <p:cNvPr id="56" name="Rounded Rectangle 8">
            <a:extLst>
              <a:ext uri="{FF2B5EF4-FFF2-40B4-BE49-F238E27FC236}">
                <a16:creationId xmlns:a16="http://schemas.microsoft.com/office/drawing/2014/main" id="{B43A8340-A616-4440-BA22-8ABCD8738779}"/>
              </a:ext>
            </a:extLst>
          </p:cNvPr>
          <p:cNvSpPr/>
          <p:nvPr/>
        </p:nvSpPr>
        <p:spPr>
          <a:xfrm>
            <a:off x="10726270" y="5361721"/>
            <a:ext cx="1306031" cy="5044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Vasile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Vlad Gaspar</a:t>
            </a:r>
          </a:p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BeLux &amp; France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20750C5-204C-4860-A98E-711B9EC7DC1D}"/>
              </a:ext>
            </a:extLst>
          </p:cNvPr>
          <p:cNvCxnSpPr>
            <a:cxnSpLocks/>
          </p:cNvCxnSpPr>
          <p:nvPr/>
        </p:nvCxnSpPr>
        <p:spPr>
          <a:xfrm>
            <a:off x="335883" y="3201643"/>
            <a:ext cx="498088" cy="0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DB7F6B-169D-4680-86BF-59339E233F04}"/>
              </a:ext>
            </a:extLst>
          </p:cNvPr>
          <p:cNvCxnSpPr>
            <a:cxnSpLocks/>
          </p:cNvCxnSpPr>
          <p:nvPr/>
        </p:nvCxnSpPr>
        <p:spPr>
          <a:xfrm>
            <a:off x="322480" y="3919365"/>
            <a:ext cx="498088" cy="0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B89ADFD-9607-4C2A-B97A-A9EAEC89FBFF}"/>
              </a:ext>
            </a:extLst>
          </p:cNvPr>
          <p:cNvCxnSpPr>
            <a:cxnSpLocks/>
          </p:cNvCxnSpPr>
          <p:nvPr/>
        </p:nvCxnSpPr>
        <p:spPr>
          <a:xfrm>
            <a:off x="309077" y="4406572"/>
            <a:ext cx="524894" cy="0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">
            <a:extLst>
              <a:ext uri="{FF2B5EF4-FFF2-40B4-BE49-F238E27FC236}">
                <a16:creationId xmlns:a16="http://schemas.microsoft.com/office/drawing/2014/main" id="{7D59803E-C21E-4441-A760-B5273FB1B870}"/>
              </a:ext>
            </a:extLst>
          </p:cNvPr>
          <p:cNvSpPr/>
          <p:nvPr/>
        </p:nvSpPr>
        <p:spPr>
          <a:xfrm>
            <a:off x="992815" y="4678420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TBC</a:t>
            </a:r>
          </a:p>
        </p:txBody>
      </p:sp>
      <p:sp>
        <p:nvSpPr>
          <p:cNvPr id="63" name="Rounded Rectangle 8">
            <a:extLst>
              <a:ext uri="{FF2B5EF4-FFF2-40B4-BE49-F238E27FC236}">
                <a16:creationId xmlns:a16="http://schemas.microsoft.com/office/drawing/2014/main" id="{38CEE06D-703F-457C-854E-99CC00F18B45}"/>
              </a:ext>
            </a:extLst>
          </p:cNvPr>
          <p:cNvSpPr/>
          <p:nvPr/>
        </p:nvSpPr>
        <p:spPr>
          <a:xfrm>
            <a:off x="9432124" y="3928875"/>
            <a:ext cx="823305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Irina Pavlovschi</a:t>
            </a:r>
          </a:p>
        </p:txBody>
      </p:sp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C075268E-B241-4112-8CDB-B13CB6B677B8}"/>
              </a:ext>
            </a:extLst>
          </p:cNvPr>
          <p:cNvSpPr/>
          <p:nvPr/>
        </p:nvSpPr>
        <p:spPr>
          <a:xfrm>
            <a:off x="172911" y="995324"/>
            <a:ext cx="661060" cy="3036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Hope</a:t>
            </a:r>
          </a:p>
        </p:txBody>
      </p:sp>
      <p:sp>
        <p:nvSpPr>
          <p:cNvPr id="65" name="Rounded Rectangle 8">
            <a:extLst>
              <a:ext uri="{FF2B5EF4-FFF2-40B4-BE49-F238E27FC236}">
                <a16:creationId xmlns:a16="http://schemas.microsoft.com/office/drawing/2014/main" id="{4E7E6B72-680C-4F4F-B2E7-60BAF22D0499}"/>
              </a:ext>
            </a:extLst>
          </p:cNvPr>
          <p:cNvSpPr/>
          <p:nvPr/>
        </p:nvSpPr>
        <p:spPr>
          <a:xfrm>
            <a:off x="3751357" y="3947233"/>
            <a:ext cx="787671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TBC</a:t>
            </a:r>
          </a:p>
        </p:txBody>
      </p:sp>
      <p:sp>
        <p:nvSpPr>
          <p:cNvPr id="66" name="Rounded Rectangle 8">
            <a:extLst>
              <a:ext uri="{FF2B5EF4-FFF2-40B4-BE49-F238E27FC236}">
                <a16:creationId xmlns:a16="http://schemas.microsoft.com/office/drawing/2014/main" id="{9CD98FA5-0FDA-42BE-A689-E673B0EAE2DB}"/>
              </a:ext>
            </a:extLst>
          </p:cNvPr>
          <p:cNvSpPr/>
          <p:nvPr/>
        </p:nvSpPr>
        <p:spPr>
          <a:xfrm>
            <a:off x="3751357" y="4657045"/>
            <a:ext cx="800800" cy="290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Emiliana Rotaru</a:t>
            </a:r>
          </a:p>
        </p:txBody>
      </p:sp>
      <p:sp>
        <p:nvSpPr>
          <p:cNvPr id="67" name="Rounded Rectangle 8">
            <a:extLst>
              <a:ext uri="{FF2B5EF4-FFF2-40B4-BE49-F238E27FC236}">
                <a16:creationId xmlns:a16="http://schemas.microsoft.com/office/drawing/2014/main" id="{FD916FA3-1FE4-4BDD-A7FB-FE40587A32EB}"/>
              </a:ext>
            </a:extLst>
          </p:cNvPr>
          <p:cNvSpPr/>
          <p:nvPr/>
        </p:nvSpPr>
        <p:spPr>
          <a:xfrm>
            <a:off x="892535" y="993766"/>
            <a:ext cx="661060" cy="3036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white"/>
                </a:solidFill>
                <a:latin typeface="Calibri"/>
              </a:rPr>
              <a:t>Gabo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FAF031-A4D0-455F-B4C2-2C8373D8CA02}"/>
              </a:ext>
            </a:extLst>
          </p:cNvPr>
          <p:cNvCxnSpPr>
            <a:cxnSpLocks/>
          </p:cNvCxnSpPr>
          <p:nvPr/>
        </p:nvCxnSpPr>
        <p:spPr>
          <a:xfrm>
            <a:off x="0" y="5591411"/>
            <a:ext cx="860777" cy="0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265F09C-A192-45C5-95A9-FD00E3B44333}"/>
              </a:ext>
            </a:extLst>
          </p:cNvPr>
          <p:cNvSpPr txBox="1"/>
          <p:nvPr/>
        </p:nvSpPr>
        <p:spPr>
          <a:xfrm>
            <a:off x="-64406" y="5665646"/>
            <a:ext cx="1509226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NWEA Corporate </a:t>
            </a:r>
          </a:p>
          <a:p>
            <a:r>
              <a:rPr lang="en-US" sz="900" dirty="0">
                <a:solidFill>
                  <a:srgbClr val="002060"/>
                </a:solidFill>
              </a:rPr>
              <a:t>Finance &amp; </a:t>
            </a:r>
            <a:r>
              <a:rPr lang="en-US" sz="900" dirty="0" err="1">
                <a:solidFill>
                  <a:srgbClr val="002060"/>
                </a:solidFill>
              </a:rPr>
              <a:t>HoF</a:t>
            </a:r>
            <a:endParaRPr lang="en-US" sz="900" dirty="0">
              <a:solidFill>
                <a:srgbClr val="002060"/>
              </a:solidFill>
            </a:endParaRPr>
          </a:p>
        </p:txBody>
      </p:sp>
      <p:sp>
        <p:nvSpPr>
          <p:cNvPr id="76" name="Rounded Rectangle 8">
            <a:extLst>
              <a:ext uri="{FF2B5EF4-FFF2-40B4-BE49-F238E27FC236}">
                <a16:creationId xmlns:a16="http://schemas.microsoft.com/office/drawing/2014/main" id="{3C0A077D-A9ED-426C-A2FD-C412E88BFDCA}"/>
              </a:ext>
            </a:extLst>
          </p:cNvPr>
          <p:cNvSpPr/>
          <p:nvPr/>
        </p:nvSpPr>
        <p:spPr>
          <a:xfrm>
            <a:off x="10663717" y="1329021"/>
            <a:ext cx="1192398" cy="63742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NWEA GGP Isabel Yue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5BF87-BA8D-4B67-89C4-6557B8B9FB2E}"/>
              </a:ext>
            </a:extLst>
          </p:cNvPr>
          <p:cNvSpPr txBox="1"/>
          <p:nvPr/>
        </p:nvSpPr>
        <p:spPr>
          <a:xfrm>
            <a:off x="4168950" y="1438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8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/>
          </p:cNvSpPr>
          <p:nvPr/>
        </p:nvSpPr>
        <p:spPr>
          <a:xfrm>
            <a:off x="1023532" y="559786"/>
            <a:ext cx="9779000" cy="5865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endParaRPr lang="en-US" sz="3200" b="1" spc="-151" dirty="0">
              <a:solidFill>
                <a:schemeClr val="bg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3200" b="1" spc="-151" dirty="0">
                <a:solidFill>
                  <a:schemeClr val="bg1"/>
                </a:solidFill>
                <a:latin typeface="Calibri" panose="020F0502020204030204"/>
              </a:rPr>
              <a:t>NWEA EMs</a:t>
            </a:r>
          </a:p>
          <a:p>
            <a:pPr>
              <a:defRPr/>
            </a:pPr>
            <a:br>
              <a:rPr lang="en-US" sz="3200" b="1" spc="-151" dirty="0">
                <a:solidFill>
                  <a:schemeClr val="bg1"/>
                </a:solidFill>
                <a:latin typeface="Calibri" panose="020F0502020204030204"/>
              </a:rPr>
            </a:br>
            <a:endParaRPr lang="en-US" sz="3200" b="1" spc="-15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0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550BC7-7D90-49D1-9B51-C16C704E94F3}" type="slidenum">
              <a:rPr lang="en-US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98F3FC-A505-4414-87AF-F50C70826B27}"/>
              </a:ext>
            </a:extLst>
          </p:cNvPr>
          <p:cNvGrpSpPr/>
          <p:nvPr/>
        </p:nvGrpSpPr>
        <p:grpSpPr>
          <a:xfrm>
            <a:off x="5087259" y="882243"/>
            <a:ext cx="2017487" cy="45720"/>
            <a:chOff x="5087258" y="882243"/>
            <a:chExt cx="2017487" cy="457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BD92631-F870-4EC4-938C-428B3E330ECB}"/>
                </a:ext>
              </a:extLst>
            </p:cNvPr>
            <p:cNvSpPr/>
            <p:nvPr/>
          </p:nvSpPr>
          <p:spPr>
            <a:xfrm>
              <a:off x="5087259" y="882244"/>
              <a:ext cx="2017486" cy="45719"/>
            </a:xfrm>
            <a:prstGeom prst="rect">
              <a:avLst/>
            </a:prstGeom>
            <a:solidFill>
              <a:srgbClr val="F6B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22319C8-DF6C-469D-91E9-24FAABB95AD4}"/>
                </a:ext>
              </a:extLst>
            </p:cNvPr>
            <p:cNvSpPr/>
            <p:nvPr/>
          </p:nvSpPr>
          <p:spPr>
            <a:xfrm>
              <a:off x="5087258" y="882243"/>
              <a:ext cx="1039699" cy="45719"/>
            </a:xfrm>
            <a:prstGeom prst="rect">
              <a:avLst/>
            </a:prstGeom>
            <a:solidFill>
              <a:srgbClr val="002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64F6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4B5B6E-7EDB-491F-952A-07E4B823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876425"/>
            <a:ext cx="113252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ED6889B-D511-4CF7-99A2-DDFE7511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5" y="1732007"/>
            <a:ext cx="5586942" cy="2849339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6103E7C0-0A2D-4F46-9959-4CC6EFB27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79" y="51889"/>
            <a:ext cx="5586942" cy="23604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7FC129-9C6B-4DEC-A253-08C2B44CA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01" y="51889"/>
            <a:ext cx="5164500" cy="1680118"/>
          </a:xfrm>
          <a:prstGeom prst="rect">
            <a:avLst/>
          </a:prstGeom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8F72F2FC-072A-415C-AA44-8BE555C0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7416" y="4692396"/>
            <a:ext cx="11079164" cy="205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00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F6B6B94-9BD0-43D6-B64D-A4495388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34" y="787305"/>
            <a:ext cx="4981256" cy="494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2936-FC86-460F-9CFF-52FD9191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74" y="538930"/>
            <a:ext cx="10031306" cy="495544"/>
          </a:xfrm>
        </p:spPr>
        <p:txBody>
          <a:bodyPr/>
          <a:lstStyle/>
          <a:p>
            <a:r>
              <a:rPr lang="en-GB" dirty="0"/>
              <a:t>What does this mean for the entity structure/ </a:t>
            </a:r>
            <a:br>
              <a:rPr lang="en-GB" dirty="0"/>
            </a:br>
            <a:r>
              <a:rPr lang="en-GB" dirty="0"/>
              <a:t>supply chain for NC</a:t>
            </a: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769DBAED-EED4-48FA-94C7-827EE08BCF10}"/>
              </a:ext>
            </a:extLst>
          </p:cNvPr>
          <p:cNvSpPr txBox="1"/>
          <p:nvPr/>
        </p:nvSpPr>
        <p:spPr>
          <a:xfrm>
            <a:off x="9972492" y="1459034"/>
            <a:ext cx="1267625" cy="473402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36000" tIns="36000" rIns="36000" bIns="3600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Consumers</a:t>
            </a:r>
          </a:p>
        </p:txBody>
      </p:sp>
      <p:sp>
        <p:nvSpPr>
          <p:cNvPr id="5" name="TextBox 40">
            <a:extLst>
              <a:ext uri="{FF2B5EF4-FFF2-40B4-BE49-F238E27FC236}">
                <a16:creationId xmlns:a16="http://schemas.microsoft.com/office/drawing/2014/main" id="{3BA4EE5E-44DC-4B83-88F6-80B0E8E50F8E}"/>
              </a:ext>
            </a:extLst>
          </p:cNvPr>
          <p:cNvSpPr txBox="1"/>
          <p:nvPr/>
        </p:nvSpPr>
        <p:spPr>
          <a:xfrm>
            <a:off x="3362725" y="1912019"/>
            <a:ext cx="1080000" cy="956152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NVT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21BD6299-572B-4C1E-A4D2-D9FACAEC2FB6}"/>
              </a:ext>
            </a:extLst>
          </p:cNvPr>
          <p:cNvSpPr txBox="1"/>
          <p:nvPr/>
        </p:nvSpPr>
        <p:spPr>
          <a:xfrm>
            <a:off x="6170925" y="2197076"/>
            <a:ext cx="1080000" cy="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36000" tIns="36000" rIns="36000" bIns="3600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BAT UK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49FD52-F57E-4479-BD6E-123774E4C861}"/>
              </a:ext>
            </a:extLst>
          </p:cNvPr>
          <p:cNvCxnSpPr>
            <a:cxnSpLocks/>
          </p:cNvCxnSpPr>
          <p:nvPr/>
        </p:nvCxnSpPr>
        <p:spPr>
          <a:xfrm flipV="1">
            <a:off x="1806679" y="2424300"/>
            <a:ext cx="1475439" cy="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2B838B-28A2-4556-B5AA-337AD30D690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442725" y="2377076"/>
            <a:ext cx="1728200" cy="1301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4">
            <a:extLst>
              <a:ext uri="{FF2B5EF4-FFF2-40B4-BE49-F238E27FC236}">
                <a16:creationId xmlns:a16="http://schemas.microsoft.com/office/drawing/2014/main" id="{0AFD0D83-1C54-40CE-894D-18D3FB9DD69D}"/>
              </a:ext>
            </a:extLst>
          </p:cNvPr>
          <p:cNvSpPr txBox="1"/>
          <p:nvPr/>
        </p:nvSpPr>
        <p:spPr>
          <a:xfrm>
            <a:off x="8016094" y="2197076"/>
            <a:ext cx="1080000" cy="360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36000" tIns="36000" rIns="36000" bIns="36000" rtlCol="0" anchor="ctr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Accounts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6D75E2-58BE-436B-9FA1-592A1D3D999D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7250925" y="2377076"/>
            <a:ext cx="76516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D6951A-F54B-4AC4-9A0C-A4FB30F8B48A}"/>
              </a:ext>
            </a:extLst>
          </p:cNvPr>
          <p:cNvCxnSpPr>
            <a:stCxn id="9" idx="3"/>
          </p:cNvCxnSpPr>
          <p:nvPr/>
        </p:nvCxnSpPr>
        <p:spPr>
          <a:xfrm>
            <a:off x="9096094" y="2377076"/>
            <a:ext cx="7473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9">
            <a:extLst>
              <a:ext uri="{FF2B5EF4-FFF2-40B4-BE49-F238E27FC236}">
                <a16:creationId xmlns:a16="http://schemas.microsoft.com/office/drawing/2014/main" id="{79A9FC2F-E062-4F01-B23F-99F5C4CC5FB0}"/>
              </a:ext>
            </a:extLst>
          </p:cNvPr>
          <p:cNvSpPr txBox="1"/>
          <p:nvPr/>
        </p:nvSpPr>
        <p:spPr>
          <a:xfrm>
            <a:off x="6189000" y="4468036"/>
            <a:ext cx="1040392" cy="7107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NRL</a:t>
            </a:r>
          </a:p>
        </p:txBody>
      </p:sp>
      <p:cxnSp>
        <p:nvCxnSpPr>
          <p:cNvPr id="15" name="Elbow Connector 168">
            <a:extLst>
              <a:ext uri="{FF2B5EF4-FFF2-40B4-BE49-F238E27FC236}">
                <a16:creationId xmlns:a16="http://schemas.microsoft.com/office/drawing/2014/main" id="{BC157E0D-97BF-4946-962A-D11EC9C8D38B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7855685" y="4032320"/>
            <a:ext cx="853110" cy="314608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3">
            <a:extLst>
              <a:ext uri="{FF2B5EF4-FFF2-40B4-BE49-F238E27FC236}">
                <a16:creationId xmlns:a16="http://schemas.microsoft.com/office/drawing/2014/main" id="{DFEE7789-0E22-4235-8755-0E93AE419EEF}"/>
              </a:ext>
            </a:extLst>
          </p:cNvPr>
          <p:cNvSpPr txBox="1"/>
          <p:nvPr/>
        </p:nvSpPr>
        <p:spPr>
          <a:xfrm>
            <a:off x="8015974" y="4485322"/>
            <a:ext cx="1108198" cy="6522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36000" tIns="36000" rIns="36000" bIns="3600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1" dirty="0">
                <a:solidFill>
                  <a:schemeClr val="tx2"/>
                </a:solidFill>
                <a:latin typeface="Arial"/>
              </a:rPr>
              <a:t>Vype 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Stores &amp; Trade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805247-FB49-4D43-AA54-A50B783D6C27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7229392" y="4811452"/>
            <a:ext cx="786582" cy="119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731F2B-B9C1-4295-A553-16F9D1EBD8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24172" y="4811452"/>
            <a:ext cx="719164" cy="8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8">
            <a:extLst>
              <a:ext uri="{FF2B5EF4-FFF2-40B4-BE49-F238E27FC236}">
                <a16:creationId xmlns:a16="http://schemas.microsoft.com/office/drawing/2014/main" id="{D939EE2E-D6F3-408B-8B67-3B7D7D3EFF8C}"/>
              </a:ext>
            </a:extLst>
          </p:cNvPr>
          <p:cNvSpPr txBox="1"/>
          <p:nvPr/>
        </p:nvSpPr>
        <p:spPr>
          <a:xfrm>
            <a:off x="5639309" y="2743347"/>
            <a:ext cx="109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rgbClr val="002277"/>
                </a:solidFill>
                <a:effectLst/>
                <a:uLnTx/>
                <a:uFillTx/>
                <a:latin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10m, Cirro</a:t>
            </a:r>
          </a:p>
          <a:p>
            <a:r>
              <a:rPr lang="en-GB" dirty="0"/>
              <a:t>(internal sales)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63E76C-C9EF-4AB1-9BB5-57A4C368D6B1}"/>
              </a:ext>
            </a:extLst>
          </p:cNvPr>
          <p:cNvCxnSpPr>
            <a:cxnSpLocks/>
          </p:cNvCxnSpPr>
          <p:nvPr/>
        </p:nvCxnSpPr>
        <p:spPr>
          <a:xfrm flipV="1">
            <a:off x="6679535" y="2543979"/>
            <a:ext cx="0" cy="1821062"/>
          </a:xfrm>
          <a:prstGeom prst="straightConnector1">
            <a:avLst/>
          </a:prstGeom>
          <a:ln>
            <a:solidFill>
              <a:schemeClr val="tx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1">
            <a:extLst>
              <a:ext uri="{FF2B5EF4-FFF2-40B4-BE49-F238E27FC236}">
                <a16:creationId xmlns:a16="http://schemas.microsoft.com/office/drawing/2014/main" id="{EC1716A1-AB10-43A6-A8E4-40AE45CA49CE}"/>
              </a:ext>
            </a:extLst>
          </p:cNvPr>
          <p:cNvSpPr txBox="1"/>
          <p:nvPr/>
        </p:nvSpPr>
        <p:spPr>
          <a:xfrm>
            <a:off x="726679" y="1469166"/>
            <a:ext cx="1080000" cy="45627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36000" tIns="36000" rIns="36000" bIns="3600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Suppliers</a:t>
            </a:r>
          </a:p>
        </p:txBody>
      </p:sp>
      <p:cxnSp>
        <p:nvCxnSpPr>
          <p:cNvPr id="25" name="Elbow Connector 168">
            <a:extLst>
              <a:ext uri="{FF2B5EF4-FFF2-40B4-BE49-F238E27FC236}">
                <a16:creationId xmlns:a16="http://schemas.microsoft.com/office/drawing/2014/main" id="{B51B0AFA-7B06-4BD2-ABCC-400E8F507695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8026315" y="382256"/>
            <a:ext cx="499430" cy="313021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3">
            <a:extLst>
              <a:ext uri="{FF2B5EF4-FFF2-40B4-BE49-F238E27FC236}">
                <a16:creationId xmlns:a16="http://schemas.microsoft.com/office/drawing/2014/main" id="{5554477C-7169-4617-ADD8-4B8436837FED}"/>
              </a:ext>
            </a:extLst>
          </p:cNvPr>
          <p:cNvSpPr txBox="1"/>
          <p:nvPr/>
        </p:nvSpPr>
        <p:spPr>
          <a:xfrm>
            <a:off x="7937949" y="1491484"/>
            <a:ext cx="1317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GoVype.com</a:t>
            </a:r>
          </a:p>
        </p:txBody>
      </p:sp>
      <p:sp>
        <p:nvSpPr>
          <p:cNvPr id="27" name="TextBox 64">
            <a:extLst>
              <a:ext uri="{FF2B5EF4-FFF2-40B4-BE49-F238E27FC236}">
                <a16:creationId xmlns:a16="http://schemas.microsoft.com/office/drawing/2014/main" id="{E38FB502-2EEB-43A6-A103-08519B503506}"/>
              </a:ext>
            </a:extLst>
          </p:cNvPr>
          <p:cNvSpPr txBox="1"/>
          <p:nvPr/>
        </p:nvSpPr>
        <p:spPr>
          <a:xfrm>
            <a:off x="5178434" y="3565322"/>
            <a:ext cx="1080000" cy="36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36000" tIns="36000" rIns="36000" bIns="36000" rtlCol="0" anchor="ctr">
            <a:noAutofit/>
          </a:bodyPr>
          <a:lstStyle>
            <a:defPPr>
              <a:defRPr lang="ru-RU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10M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17985FC-6D70-43E9-AE4A-3F1320A3CA99}"/>
              </a:ext>
            </a:extLst>
          </p:cNvPr>
          <p:cNvCxnSpPr>
            <a:cxnSpLocks/>
            <a:stCxn id="27" idx="0"/>
            <a:endCxn id="6" idx="1"/>
          </p:cNvCxnSpPr>
          <p:nvPr/>
        </p:nvCxnSpPr>
        <p:spPr>
          <a:xfrm rot="5400000" flipH="1" flipV="1">
            <a:off x="5350556" y="2744954"/>
            <a:ext cx="1188246" cy="452491"/>
          </a:xfrm>
          <a:prstGeom prst="bentConnector2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5A197D-F49E-4EFD-9C79-4279D7F3985E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1806679" y="3745322"/>
            <a:ext cx="3371755" cy="521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68">
            <a:extLst>
              <a:ext uri="{FF2B5EF4-FFF2-40B4-BE49-F238E27FC236}">
                <a16:creationId xmlns:a16="http://schemas.microsoft.com/office/drawing/2014/main" id="{A53F0968-4F90-4ADA-B2E4-B815B1420A7C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8107169" y="3780836"/>
            <a:ext cx="343932" cy="313987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72">
            <a:extLst>
              <a:ext uri="{FF2B5EF4-FFF2-40B4-BE49-F238E27FC236}">
                <a16:creationId xmlns:a16="http://schemas.microsoft.com/office/drawing/2014/main" id="{758FBFFA-BC0D-4C54-995C-76DC588B588D}"/>
              </a:ext>
            </a:extLst>
          </p:cNvPr>
          <p:cNvSpPr txBox="1"/>
          <p:nvPr/>
        </p:nvSpPr>
        <p:spPr>
          <a:xfrm>
            <a:off x="6647608" y="3213526"/>
            <a:ext cx="106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00227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Vype, 10m,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227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Cirro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22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/>
            <a:r>
              <a:rPr lang="en-GB" sz="900" b="1" dirty="0">
                <a:solidFill>
                  <a:srgbClr val="002277"/>
                </a:solidFill>
                <a:latin typeface="Arial"/>
              </a:rPr>
              <a:t>(internal sales)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22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22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D8236D0A-5235-49B3-BAD2-575CEF8B55ED}"/>
              </a:ext>
            </a:extLst>
          </p:cNvPr>
          <p:cNvSpPr txBox="1"/>
          <p:nvPr/>
        </p:nvSpPr>
        <p:spPr>
          <a:xfrm>
            <a:off x="7417008" y="5274259"/>
            <a:ext cx="796954" cy="5514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TENM</a:t>
            </a:r>
          </a:p>
        </p:txBody>
      </p:sp>
      <p:pic>
        <p:nvPicPr>
          <p:cNvPr id="37" name="Picture 2" descr="Vype Logo Vector (.EPS) Free Download">
            <a:extLst>
              <a:ext uri="{FF2B5EF4-FFF2-40B4-BE49-F238E27FC236}">
                <a16:creationId xmlns:a16="http://schemas.microsoft.com/office/drawing/2014/main" id="{B2029959-5173-4319-BCCD-36C5D64E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49" y="1760860"/>
            <a:ext cx="605428" cy="54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0520FE2C-5470-4859-B616-20A21717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97" y="2932891"/>
            <a:ext cx="634981" cy="3651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6D0F1C-C771-4AEF-BE06-6BCF2FC6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871" y="2887688"/>
            <a:ext cx="659947" cy="4555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69B99B9-4C3E-4AA2-AB4A-7420AEEF2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749" y="4212535"/>
            <a:ext cx="874031" cy="545574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E32A51-3FB9-43B8-8DA5-88AFBA6023C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06427" y="4823423"/>
            <a:ext cx="4382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814BF65-8281-40A6-AA0C-BA6F5AACF449}"/>
              </a:ext>
            </a:extLst>
          </p:cNvPr>
          <p:cNvSpPr/>
          <p:nvPr/>
        </p:nvSpPr>
        <p:spPr>
          <a:xfrm>
            <a:off x="7628473" y="5825758"/>
            <a:ext cx="19928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900" b="1" dirty="0">
                <a:solidFill>
                  <a:schemeClr val="tx2"/>
                </a:solidFill>
              </a:rPr>
              <a:t>VIP &amp; Vapermarket website sales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CAC07C-5AE8-4344-85C4-9B12A006AF9D}"/>
              </a:ext>
            </a:extLst>
          </p:cNvPr>
          <p:cNvSpPr/>
          <p:nvPr/>
        </p:nvSpPr>
        <p:spPr>
          <a:xfrm>
            <a:off x="8395903" y="5272835"/>
            <a:ext cx="10118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GB" sz="900" b="1" dirty="0">
                <a:solidFill>
                  <a:schemeClr val="tx2"/>
                </a:solidFill>
              </a:rPr>
              <a:t>10Motives.com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F6BB18C-34FD-45ED-AB5E-FA7D292DF7F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1" y="2812231"/>
            <a:ext cx="802589" cy="802589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66991902-1C05-4BB3-BFEB-3C5E759F70DA}"/>
              </a:ext>
            </a:extLst>
          </p:cNvPr>
          <p:cNvSpPr/>
          <p:nvPr/>
        </p:nvSpPr>
        <p:spPr>
          <a:xfrm>
            <a:off x="10230497" y="3002349"/>
            <a:ext cx="747357" cy="7271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Graphic 59" descr="Group of men">
            <a:extLst>
              <a:ext uri="{FF2B5EF4-FFF2-40B4-BE49-F238E27FC236}">
                <a16:creationId xmlns:a16="http://schemas.microsoft.com/office/drawing/2014/main" id="{6CB82DF4-1BB9-4992-8FC4-750C018DE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9381" y="3099380"/>
            <a:ext cx="533070" cy="5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/>
          </p:cNvSpPr>
          <p:nvPr/>
        </p:nvSpPr>
        <p:spPr>
          <a:xfrm>
            <a:off x="1023532" y="559786"/>
            <a:ext cx="9779000" cy="5865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>
              <a:defRPr/>
            </a:pPr>
            <a:r>
              <a:rPr lang="en-US" sz="3200" b="1" spc="-151" dirty="0">
                <a:solidFill>
                  <a:schemeClr val="bg1"/>
                </a:solidFill>
                <a:latin typeface="Calibri" panose="020F0502020204030204"/>
              </a:rPr>
              <a:t>UK&amp;I Cluster</a:t>
            </a:r>
          </a:p>
          <a:p>
            <a:pPr>
              <a:defRPr/>
            </a:pPr>
            <a:br>
              <a:rPr lang="en-US" sz="3200" b="1" spc="-151" dirty="0">
                <a:solidFill>
                  <a:schemeClr val="bg1"/>
                </a:solidFill>
                <a:latin typeface="Calibri" panose="020F0502020204030204"/>
              </a:rPr>
            </a:br>
            <a:endParaRPr lang="en-US" sz="3200" b="1" spc="-15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0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550BC7-7D90-49D1-9B51-C16C704E94F3}" type="slidenum">
              <a:rPr lang="en-US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98F3FC-A505-4414-87AF-F50C70826B27}"/>
              </a:ext>
            </a:extLst>
          </p:cNvPr>
          <p:cNvGrpSpPr/>
          <p:nvPr/>
        </p:nvGrpSpPr>
        <p:grpSpPr>
          <a:xfrm>
            <a:off x="5087259" y="882243"/>
            <a:ext cx="2017487" cy="45720"/>
            <a:chOff x="5087258" y="882243"/>
            <a:chExt cx="2017487" cy="457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BD92631-F870-4EC4-938C-428B3E330ECB}"/>
                </a:ext>
              </a:extLst>
            </p:cNvPr>
            <p:cNvSpPr/>
            <p:nvPr/>
          </p:nvSpPr>
          <p:spPr>
            <a:xfrm>
              <a:off x="5087259" y="882244"/>
              <a:ext cx="2017486" cy="45719"/>
            </a:xfrm>
            <a:prstGeom prst="rect">
              <a:avLst/>
            </a:prstGeom>
            <a:solidFill>
              <a:srgbClr val="F6B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22319C8-DF6C-469D-91E9-24FAABB95AD4}"/>
                </a:ext>
              </a:extLst>
            </p:cNvPr>
            <p:cNvSpPr/>
            <p:nvPr/>
          </p:nvSpPr>
          <p:spPr>
            <a:xfrm>
              <a:off x="5087258" y="882243"/>
              <a:ext cx="1039699" cy="45719"/>
            </a:xfrm>
            <a:prstGeom prst="rect">
              <a:avLst/>
            </a:prstGeom>
            <a:solidFill>
              <a:srgbClr val="002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64F6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65339F-C7D9-44D9-88BD-EA927ABBD3CB}"/>
              </a:ext>
            </a:extLst>
          </p:cNvPr>
          <p:cNvSpPr txBox="1"/>
          <p:nvPr/>
        </p:nvSpPr>
        <p:spPr>
          <a:xfrm>
            <a:off x="726669" y="1060602"/>
            <a:ext cx="103727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UK is market lead in the new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Biggest contributors to the profit : UK domestic (GB51)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Cross brand business: FMC, FC, Vapour, Modern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Focus on increasing the Vapour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UK one of the biggest markets in the group for Vapour (after 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LRD Model (WECT, GBCR, GBTN)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Traditional retail business, Online websites, Own retail stores (</a:t>
            </a:r>
            <a:r>
              <a:rPr lang="en-GB" dirty="0" err="1">
                <a:solidFill>
                  <a:schemeClr val="bg1"/>
                </a:solidFill>
              </a:rPr>
              <a:t>Nicoventures</a:t>
            </a:r>
            <a:r>
              <a:rPr lang="en-GB" dirty="0">
                <a:solidFill>
                  <a:schemeClr val="bg1"/>
                </a:solidFill>
              </a:rPr>
              <a:t> Retail) &amp; Business to Business platform – B2B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Small share in the markets for Traditional Business (12pp), however big GMs per </a:t>
            </a:r>
            <a:r>
              <a:rPr lang="en-GB" dirty="0" err="1">
                <a:solidFill>
                  <a:schemeClr val="bg1"/>
                </a:solidFill>
              </a:rPr>
              <a:t>mille</a:t>
            </a:r>
            <a:r>
              <a:rPr lang="en-GB" dirty="0">
                <a:solidFill>
                  <a:schemeClr val="bg1"/>
                </a:solidFill>
              </a:rPr>
              <a:t> to compensate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Pensions applicable in IRE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Application xmlns="http://www.sap.com/cof/powerpoint/application">
  <Version>2</Version>
  <Revision>2.7.300.86673</Revision>
</Application>
</file>

<file path=customXml/item2.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932C4938722D4DA40D5F3620E38912" ma:contentTypeVersion="2" ma:contentTypeDescription="Create a new document." ma:contentTypeScope="" ma:versionID="3caf94096b32341b6235f8f1457c0dd1">
  <xsd:schema xmlns:xsd="http://www.w3.org/2001/XMLSchema" xmlns:xs="http://www.w3.org/2001/XMLSchema" xmlns:p="http://schemas.microsoft.com/office/2006/metadata/properties" xmlns:ns2="7de12da1-38cf-4209-948e-86cf29d7e343" targetNamespace="http://schemas.microsoft.com/office/2006/metadata/properties" ma:root="true" ma:fieldsID="573f80ee023438cf9c06addb1ed8ac58" ns2:_="">
    <xsd:import namespace="7de12da1-38cf-4209-948e-86cf29d7e3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12da1-38cf-4209-948e-86cf29d7e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215C79-78E8-4741-A70F-F757CFF5F0E1}">
  <ds:schemaRefs>
    <ds:schemaRef ds:uri="http://www.sap.com/cof/powerpoint/application"/>
  </ds:schemaRefs>
</ds:datastoreItem>
</file>

<file path=customXml/itemProps2.xml><?xml version="1.0" encoding="utf-8"?>
<ds:datastoreItem xmlns:ds="http://schemas.openxmlformats.org/officeDocument/2006/customXml" ds:itemID="{EB5D85F7-D9BB-4FAA-804F-EFE8FE9103B7}"/>
</file>

<file path=customXml/itemProps3.xml><?xml version="1.0" encoding="utf-8"?>
<ds:datastoreItem xmlns:ds="http://schemas.openxmlformats.org/officeDocument/2006/customXml" ds:itemID="{1772668F-113F-4B65-B15A-BCB2AEDB12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e12da1-38cf-4209-948e-86cf29d7e3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047D7BB-0C4E-434F-9874-047FD815D5E0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99DC5BC-CA79-4070-8BCB-772FEEB9424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7730</TotalTime>
  <Words>504</Words>
  <Application>Microsoft Office PowerPoint</Application>
  <PresentationFormat>Widescreen</PresentationFormat>
  <Paragraphs>134</Paragraphs>
  <Slides>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Century Gothic</vt:lpstr>
      <vt:lpstr>Harlow Solid Italic</vt:lpstr>
      <vt:lpstr>Open Sans</vt:lpstr>
      <vt:lpstr>Calibri</vt:lpstr>
      <vt:lpstr>Arial</vt:lpstr>
      <vt:lpstr>Wingdings 3</vt:lpstr>
      <vt:lpstr>Ion Boardroom</vt:lpstr>
      <vt:lpstr>PowerPoint Presentation</vt:lpstr>
      <vt:lpstr>NWEA P&amp;R team – 2021 view</vt:lpstr>
      <vt:lpstr>PowerPoint Presentation</vt:lpstr>
      <vt:lpstr>PowerPoint Presentation</vt:lpstr>
      <vt:lpstr>PowerPoint Presentation</vt:lpstr>
      <vt:lpstr>What does this mean for the entity structure/  supply chain for NC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Crow</dc:creator>
  <cp:lastModifiedBy>Andreea Abu Daher</cp:lastModifiedBy>
  <cp:revision>526</cp:revision>
  <cp:lastPrinted>2020-02-28T14:11:51Z</cp:lastPrinted>
  <dcterms:created xsi:type="dcterms:W3CDTF">2019-09-22T18:43:22Z</dcterms:created>
  <dcterms:modified xsi:type="dcterms:W3CDTF">2022-06-04T10:14:04Z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0x0101005C932C4938722D4DA40D5F3620E38912</vt:lpwstr>
  </property>
</Properties>
</file>